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3" r:id="rId3"/>
    <p:sldId id="266" r:id="rId4"/>
    <p:sldId id="285" r:id="rId5"/>
    <p:sldId id="272" r:id="rId6"/>
    <p:sldId id="299" r:id="rId7"/>
    <p:sldId id="292" r:id="rId8"/>
    <p:sldId id="303" r:id="rId9"/>
    <p:sldId id="302" r:id="rId10"/>
    <p:sldId id="293" r:id="rId11"/>
    <p:sldId id="261" r:id="rId12"/>
    <p:sldId id="304" r:id="rId13"/>
    <p:sldId id="306" r:id="rId14"/>
    <p:sldId id="262" r:id="rId15"/>
    <p:sldId id="289" r:id="rId16"/>
    <p:sldId id="290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ovoX230" initials="L" lastIdx="10" clrIdx="0"/>
  <p:cmAuthor id="1" name="Zárasová Zuzana JUDr. (MPSV)" initials="ZZJ(" lastIdx="16" clrIdx="1"/>
  <p:cmAuthor id="2" name="Štěpánková Štýbrová Martina Mgr." initials="ŠŠMM" lastIdx="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9000" autoAdjust="0"/>
  </p:normalViewPr>
  <p:slideViewPr>
    <p:cSldViewPr>
      <p:cViewPr varScale="1">
        <p:scale>
          <a:sx n="64" d="100"/>
          <a:sy n="64" d="100"/>
        </p:scale>
        <p:origin x="35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0D1BBA-5ED0-4036-AEAB-E793C8138254}" type="doc">
      <dgm:prSet loTypeId="urn:microsoft.com/office/officeart/2005/8/layout/pyramid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B1A67CF-BAC9-4BFE-A428-6C7D9128CD2B}">
      <dgm:prSet phldrT="[Text]" custT="1"/>
      <dgm:spPr/>
      <dgm:t>
        <a:bodyPr/>
        <a:lstStyle/>
        <a:p>
          <a:r>
            <a:rPr lang="cs-CZ" sz="1100" b="1" dirty="0">
              <a:solidFill>
                <a:schemeClr val="accent1">
                  <a:lumMod val="50000"/>
                </a:schemeClr>
              </a:solidFill>
            </a:rPr>
            <a:t>Podpora NRP</a:t>
          </a:r>
        </a:p>
      </dgm:t>
    </dgm:pt>
    <dgm:pt modelId="{09DAECFE-5933-4EB4-AE1A-0810D775CC1A}" type="parTrans" cxnId="{D5648A65-4E8D-4937-B0FF-1EF9BCB6DCB8}">
      <dgm:prSet/>
      <dgm:spPr/>
      <dgm:t>
        <a:bodyPr/>
        <a:lstStyle/>
        <a:p>
          <a:endParaRPr lang="cs-CZ"/>
        </a:p>
      </dgm:t>
    </dgm:pt>
    <dgm:pt modelId="{C56CA5D4-940D-4F37-8F0B-00D51A9665FF}" type="sibTrans" cxnId="{D5648A65-4E8D-4937-B0FF-1EF9BCB6DCB8}">
      <dgm:prSet/>
      <dgm:spPr/>
      <dgm:t>
        <a:bodyPr/>
        <a:lstStyle/>
        <a:p>
          <a:endParaRPr lang="cs-CZ"/>
        </a:p>
      </dgm:t>
    </dgm:pt>
    <dgm:pt modelId="{A6A81380-ECE1-4209-98F0-F9AB2B34B1BF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Odměna pěstouna</a:t>
          </a:r>
        </a:p>
      </dgm:t>
    </dgm:pt>
    <dgm:pt modelId="{65D4547A-3189-47CA-8FE6-861C830A2D33}" type="parTrans" cxnId="{E2FAD864-E85B-4DAF-9610-2020E1612BF5}">
      <dgm:prSet/>
      <dgm:spPr/>
      <dgm:t>
        <a:bodyPr/>
        <a:lstStyle/>
        <a:p>
          <a:endParaRPr lang="cs-CZ"/>
        </a:p>
      </dgm:t>
    </dgm:pt>
    <dgm:pt modelId="{F773889A-37F9-475C-B237-46923583780E}" type="sibTrans" cxnId="{E2FAD864-E85B-4DAF-9610-2020E1612BF5}">
      <dgm:prSet/>
      <dgm:spPr/>
      <dgm:t>
        <a:bodyPr/>
        <a:lstStyle/>
        <a:p>
          <a:endParaRPr lang="cs-CZ"/>
        </a:p>
      </dgm:t>
    </dgm:pt>
    <dgm:pt modelId="{65527ED2-C4D0-45CC-8DD8-940493B37A00}">
      <dgm:prSet phldrT="[Text]" custT="1"/>
      <dgm:spPr/>
      <dgm:t>
        <a:bodyPr/>
        <a:lstStyle/>
        <a:p>
          <a:pPr algn="l"/>
          <a:r>
            <a:rPr lang="cs-CZ" sz="1100" b="1" dirty="0">
              <a:solidFill>
                <a:schemeClr val="accent1">
                  <a:lumMod val="50000"/>
                </a:schemeClr>
              </a:solidFill>
            </a:rPr>
            <a:t>Omezení institucionální péče o malé děti</a:t>
          </a:r>
        </a:p>
      </dgm:t>
    </dgm:pt>
    <dgm:pt modelId="{73F640BA-3E6B-4ACA-B2E6-4F8B1DAD4CDA}" type="parTrans" cxnId="{EECC5AE4-0629-42FB-A17F-AF3FE3A5B5DD}">
      <dgm:prSet/>
      <dgm:spPr/>
      <dgm:t>
        <a:bodyPr/>
        <a:lstStyle/>
        <a:p>
          <a:endParaRPr lang="cs-CZ"/>
        </a:p>
      </dgm:t>
    </dgm:pt>
    <dgm:pt modelId="{AF436089-2E3E-4A3A-A7FF-A23831B54B78}" type="sibTrans" cxnId="{EECC5AE4-0629-42FB-A17F-AF3FE3A5B5DD}">
      <dgm:prSet/>
      <dgm:spPr/>
      <dgm:t>
        <a:bodyPr/>
        <a:lstStyle/>
        <a:p>
          <a:endParaRPr lang="cs-CZ"/>
        </a:p>
      </dgm:t>
    </dgm:pt>
    <dgm:pt modelId="{8661592B-0B8E-4D28-B6FA-D36E3ECB97D4}">
      <dgm:prSet phldrT="[Text]" custT="1"/>
      <dgm:spPr/>
      <dgm:t>
        <a:bodyPr/>
        <a:lstStyle/>
        <a:p>
          <a:pPr algn="l"/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omezení možnosti umístit děti do 3 let do ústavu nebo ZDVOP</a:t>
          </a:r>
        </a:p>
      </dgm:t>
    </dgm:pt>
    <dgm:pt modelId="{E543BB84-CF06-4507-9410-DE86424332AF}" type="parTrans" cxnId="{5FAC4BD4-4865-4F43-9592-158512C82A95}">
      <dgm:prSet/>
      <dgm:spPr/>
      <dgm:t>
        <a:bodyPr/>
        <a:lstStyle/>
        <a:p>
          <a:endParaRPr lang="cs-CZ"/>
        </a:p>
      </dgm:t>
    </dgm:pt>
    <dgm:pt modelId="{0D1FB3C5-14A7-415A-B9B2-E2ED31C5A2AD}" type="sibTrans" cxnId="{5FAC4BD4-4865-4F43-9592-158512C82A95}">
      <dgm:prSet/>
      <dgm:spPr/>
      <dgm:t>
        <a:bodyPr/>
        <a:lstStyle/>
        <a:p>
          <a:endParaRPr lang="cs-CZ"/>
        </a:p>
      </dgm:t>
    </dgm:pt>
    <dgm:pt modelId="{A2F86CE6-E9F4-4024-8009-AF2D22FD57B5}">
      <dgm:prSet phldrT="[Text]" custT="1"/>
      <dgm:spPr/>
      <dgm:t>
        <a:bodyPr/>
        <a:lstStyle/>
        <a:p>
          <a:r>
            <a:rPr lang="cs-CZ" sz="1100" b="1" dirty="0">
              <a:solidFill>
                <a:schemeClr val="accent1">
                  <a:lumMod val="50000"/>
                </a:schemeClr>
              </a:solidFill>
            </a:rPr>
            <a:t>Podpora mladých lidí opouštějících ústavy a PP</a:t>
          </a:r>
        </a:p>
      </dgm:t>
    </dgm:pt>
    <dgm:pt modelId="{7545A033-6964-42CF-94F5-420947A81E7A}" type="parTrans" cxnId="{025F6C63-712A-4F8C-B60A-D4FF671F4B3E}">
      <dgm:prSet/>
      <dgm:spPr/>
      <dgm:t>
        <a:bodyPr/>
        <a:lstStyle/>
        <a:p>
          <a:endParaRPr lang="cs-CZ"/>
        </a:p>
      </dgm:t>
    </dgm:pt>
    <dgm:pt modelId="{23F93AAF-0700-453A-8E81-DEA447F820D8}" type="sibTrans" cxnId="{025F6C63-712A-4F8C-B60A-D4FF671F4B3E}">
      <dgm:prSet/>
      <dgm:spPr/>
      <dgm:t>
        <a:bodyPr/>
        <a:lstStyle/>
        <a:p>
          <a:endParaRPr lang="cs-CZ"/>
        </a:p>
      </dgm:t>
    </dgm:pt>
    <dgm:pt modelId="{8EA1D756-F674-4F08-AB3B-0506CB319BA4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opakovaný příspěvek po dobu studia (nezaopatřenosti)</a:t>
          </a:r>
        </a:p>
      </dgm:t>
    </dgm:pt>
    <dgm:pt modelId="{176CE013-0319-4472-B448-835A162E2EDE}" type="parTrans" cxnId="{F33A717E-2FBA-4548-ADE4-7570DA85B7EA}">
      <dgm:prSet/>
      <dgm:spPr/>
      <dgm:t>
        <a:bodyPr/>
        <a:lstStyle/>
        <a:p>
          <a:endParaRPr lang="cs-CZ"/>
        </a:p>
      </dgm:t>
    </dgm:pt>
    <dgm:pt modelId="{4041BFE8-F3CA-449E-B596-9D67B909C016}" type="sibTrans" cxnId="{F33A717E-2FBA-4548-ADE4-7570DA85B7EA}">
      <dgm:prSet/>
      <dgm:spPr/>
      <dgm:t>
        <a:bodyPr/>
        <a:lstStyle/>
        <a:p>
          <a:endParaRPr lang="cs-CZ"/>
        </a:p>
      </dgm:t>
    </dgm:pt>
    <dgm:pt modelId="{52DBF5EF-4EB2-4F7B-A725-DB22899118CC}">
      <dgm:prSet phldrT="[Text]" custT="1"/>
      <dgm:spPr/>
      <dgm:t>
        <a:bodyPr/>
        <a:lstStyle/>
        <a:p>
          <a:r>
            <a:rPr lang="cs-CZ" sz="1100" b="1" dirty="0">
              <a:solidFill>
                <a:schemeClr val="accent1">
                  <a:lumMod val="50000"/>
                </a:schemeClr>
              </a:solidFill>
            </a:rPr>
            <a:t>Podpora ZDVOP</a:t>
          </a:r>
        </a:p>
      </dgm:t>
    </dgm:pt>
    <dgm:pt modelId="{2A09E3CE-58B4-4022-B9A6-386AAC2D4AE6}" type="parTrans" cxnId="{954098B6-E56E-4DA5-93D0-F9E126A60229}">
      <dgm:prSet/>
      <dgm:spPr/>
      <dgm:t>
        <a:bodyPr/>
        <a:lstStyle/>
        <a:p>
          <a:endParaRPr lang="cs-CZ"/>
        </a:p>
      </dgm:t>
    </dgm:pt>
    <dgm:pt modelId="{2295DEC3-F728-43B5-8922-8B688F49D9FC}" type="sibTrans" cxnId="{954098B6-E56E-4DA5-93D0-F9E126A60229}">
      <dgm:prSet/>
      <dgm:spPr/>
      <dgm:t>
        <a:bodyPr/>
        <a:lstStyle/>
        <a:p>
          <a:endParaRPr lang="cs-CZ"/>
        </a:p>
      </dgm:t>
    </dgm:pt>
    <dgm:pt modelId="{D1B43FF3-B822-45B6-898F-5D5F0F6F59D8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navýšení příspěvku na péči o děti ve ZDVOP</a:t>
          </a:r>
        </a:p>
      </dgm:t>
    </dgm:pt>
    <dgm:pt modelId="{EB46708D-B7F7-40FD-B8C1-C8676A70C9FE}" type="parTrans" cxnId="{D679BAAD-A252-4006-99BF-D03CB588029D}">
      <dgm:prSet/>
      <dgm:spPr/>
      <dgm:t>
        <a:bodyPr/>
        <a:lstStyle/>
        <a:p>
          <a:endParaRPr lang="cs-CZ"/>
        </a:p>
      </dgm:t>
    </dgm:pt>
    <dgm:pt modelId="{9F123453-1499-43F3-85EA-4F314AB48F83}" type="sibTrans" cxnId="{D679BAAD-A252-4006-99BF-D03CB588029D}">
      <dgm:prSet/>
      <dgm:spPr/>
      <dgm:t>
        <a:bodyPr/>
        <a:lstStyle/>
        <a:p>
          <a:endParaRPr lang="cs-CZ"/>
        </a:p>
      </dgm:t>
    </dgm:pt>
    <dgm:pt modelId="{D125D5B3-98BC-4A09-94B9-537FC8653CDE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Odměna PPPD</a:t>
          </a:r>
        </a:p>
      </dgm:t>
    </dgm:pt>
    <dgm:pt modelId="{2845FE4B-13E6-4F47-AC7E-C6A5CF9BCF53}" type="parTrans" cxnId="{BB25875F-A792-47F5-A1A3-7DD6DC1D48CF}">
      <dgm:prSet/>
      <dgm:spPr/>
      <dgm:t>
        <a:bodyPr/>
        <a:lstStyle/>
        <a:p>
          <a:endParaRPr lang="cs-CZ"/>
        </a:p>
      </dgm:t>
    </dgm:pt>
    <dgm:pt modelId="{37859753-8B80-4FCE-BE2A-D35E3D5ED7FD}" type="sibTrans" cxnId="{BB25875F-A792-47F5-A1A3-7DD6DC1D48CF}">
      <dgm:prSet/>
      <dgm:spPr/>
      <dgm:t>
        <a:bodyPr/>
        <a:lstStyle/>
        <a:p>
          <a:endParaRPr lang="cs-CZ"/>
        </a:p>
      </dgm:t>
    </dgm:pt>
    <dgm:pt modelId="{26703F6A-ADCF-4419-A56E-ECD02BA8F585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Podpora doprovázejících organizací</a:t>
          </a:r>
        </a:p>
      </dgm:t>
    </dgm:pt>
    <dgm:pt modelId="{64B5F939-1136-42F8-B978-DE27E929E720}" type="parTrans" cxnId="{F198EF39-4F52-4932-9D6F-E3412E0A1C5F}">
      <dgm:prSet/>
      <dgm:spPr/>
      <dgm:t>
        <a:bodyPr/>
        <a:lstStyle/>
        <a:p>
          <a:endParaRPr lang="cs-CZ"/>
        </a:p>
      </dgm:t>
    </dgm:pt>
    <dgm:pt modelId="{8B986224-A124-4F5D-9882-AE1D23D36965}" type="sibTrans" cxnId="{F198EF39-4F52-4932-9D6F-E3412E0A1C5F}">
      <dgm:prSet/>
      <dgm:spPr/>
      <dgm:t>
        <a:bodyPr/>
        <a:lstStyle/>
        <a:p>
          <a:endParaRPr lang="cs-CZ"/>
        </a:p>
      </dgm:t>
    </dgm:pt>
    <dgm:pt modelId="{F2C273B5-C584-4D7A-BEB2-A10D0693CD8B}">
      <dgm:prSet phldrT="[Text]" custT="1"/>
      <dgm:spPr/>
      <dgm:t>
        <a:bodyPr/>
        <a:lstStyle/>
        <a:p>
          <a:pPr algn="l"/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zamezení péče o děti v ústavech ze sociálních důvodů</a:t>
          </a:r>
        </a:p>
      </dgm:t>
    </dgm:pt>
    <dgm:pt modelId="{32E6008C-6312-4DE5-A66F-6C9FE2DE8D03}" type="parTrans" cxnId="{25C57B8B-CDB6-4FE6-91AD-2073DA6A5F42}">
      <dgm:prSet/>
      <dgm:spPr/>
      <dgm:t>
        <a:bodyPr/>
        <a:lstStyle/>
        <a:p>
          <a:endParaRPr lang="cs-CZ"/>
        </a:p>
      </dgm:t>
    </dgm:pt>
    <dgm:pt modelId="{294A7FC5-007A-44DE-945C-BE2BF2ED76B2}" type="sibTrans" cxnId="{25C57B8B-CDB6-4FE6-91AD-2073DA6A5F42}">
      <dgm:prSet/>
      <dgm:spPr/>
      <dgm:t>
        <a:bodyPr/>
        <a:lstStyle/>
        <a:p>
          <a:endParaRPr lang="cs-CZ"/>
        </a:p>
      </dgm:t>
    </dgm:pt>
    <dgm:pt modelId="{99F27D43-B123-4F08-8E72-EA1201D51D08}">
      <dgm:prSet phldrT="[Text]" custT="1"/>
      <dgm:spPr/>
      <dgm:t>
        <a:bodyPr/>
        <a:lstStyle/>
        <a:p>
          <a:endParaRPr lang="cs-CZ" sz="1100" dirty="0">
            <a:solidFill>
              <a:schemeClr val="accent1">
                <a:lumMod val="50000"/>
              </a:schemeClr>
            </a:solidFill>
          </a:endParaRPr>
        </a:p>
      </dgm:t>
    </dgm:pt>
    <dgm:pt modelId="{FDCD0B88-E980-4014-8EB9-A7D3062790B4}" type="parTrans" cxnId="{733B2697-EAB7-4DE8-9CF2-52155EBEC77E}">
      <dgm:prSet/>
      <dgm:spPr/>
      <dgm:t>
        <a:bodyPr/>
        <a:lstStyle/>
        <a:p>
          <a:endParaRPr lang="cs-CZ"/>
        </a:p>
      </dgm:t>
    </dgm:pt>
    <dgm:pt modelId="{81F09675-36F4-4D80-B8A0-A7523870F5B0}" type="sibTrans" cxnId="{733B2697-EAB7-4DE8-9CF2-52155EBEC77E}">
      <dgm:prSet/>
      <dgm:spPr/>
      <dgm:t>
        <a:bodyPr/>
        <a:lstStyle/>
        <a:p>
          <a:endParaRPr lang="cs-CZ"/>
        </a:p>
      </dgm:t>
    </dgm:pt>
    <dgm:pt modelId="{0AF68023-F96B-4D64-81C6-EC734406953A}">
      <dgm:prSet phldrT="[Text]"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Jednorázový příspěvek (odchodné)</a:t>
          </a:r>
        </a:p>
      </dgm:t>
    </dgm:pt>
    <dgm:pt modelId="{0AEEA747-8E44-4C49-88BB-54BE55F0C507}" type="parTrans" cxnId="{8D0E5A3F-0A42-4AF2-8970-002C65CBF692}">
      <dgm:prSet/>
      <dgm:spPr/>
      <dgm:t>
        <a:bodyPr/>
        <a:lstStyle/>
        <a:p>
          <a:endParaRPr lang="cs-CZ"/>
        </a:p>
      </dgm:t>
    </dgm:pt>
    <dgm:pt modelId="{90B4328E-481B-41FA-9AC8-66E28F566E98}" type="sibTrans" cxnId="{8D0E5A3F-0A42-4AF2-8970-002C65CBF692}">
      <dgm:prSet/>
      <dgm:spPr/>
      <dgm:t>
        <a:bodyPr/>
        <a:lstStyle/>
        <a:p>
          <a:endParaRPr lang="cs-CZ"/>
        </a:p>
      </dgm:t>
    </dgm:pt>
    <dgm:pt modelId="{0ED299B3-BDD1-4CD6-A4CD-7384097D7CF0}">
      <dgm:prSet phldrT="[Text]"/>
      <dgm:spPr/>
      <dgm:t>
        <a:bodyPr/>
        <a:lstStyle/>
        <a:p>
          <a:pPr algn="l"/>
          <a:endParaRPr lang="cs-CZ" sz="800" dirty="0"/>
        </a:p>
      </dgm:t>
    </dgm:pt>
    <dgm:pt modelId="{4F50E6A3-5C70-4CA0-9EF1-9EC7A54EE849}" type="parTrans" cxnId="{1B58744C-B6CF-4046-9420-D1114A9DCFAF}">
      <dgm:prSet/>
      <dgm:spPr/>
      <dgm:t>
        <a:bodyPr/>
        <a:lstStyle/>
        <a:p>
          <a:endParaRPr lang="cs-CZ"/>
        </a:p>
      </dgm:t>
    </dgm:pt>
    <dgm:pt modelId="{BDE0C32F-25B9-4061-8DC5-6495DEBBEF73}" type="sibTrans" cxnId="{1B58744C-B6CF-4046-9420-D1114A9DCFAF}">
      <dgm:prSet/>
      <dgm:spPr/>
      <dgm:t>
        <a:bodyPr/>
        <a:lstStyle/>
        <a:p>
          <a:endParaRPr lang="cs-CZ"/>
        </a:p>
      </dgm:t>
    </dgm:pt>
    <dgm:pt modelId="{50A92D3D-585A-479E-851C-9488E8719EE6}">
      <dgm:prSet phldrT="[Text]" custT="1"/>
      <dgm:spPr/>
      <dgm:t>
        <a:bodyPr/>
        <a:lstStyle/>
        <a:p>
          <a:pPr algn="l"/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Souhlas OSPOD s umístěním dítěte na „dohodu“ s rodiči</a:t>
          </a:r>
        </a:p>
      </dgm:t>
    </dgm:pt>
    <dgm:pt modelId="{7273F8F5-61B0-425A-9366-12F544F8BC7C}" type="parTrans" cxnId="{089564A0-E892-422D-B8A3-466A5E48A0CE}">
      <dgm:prSet/>
      <dgm:spPr/>
      <dgm:t>
        <a:bodyPr/>
        <a:lstStyle/>
        <a:p>
          <a:endParaRPr lang="cs-CZ"/>
        </a:p>
      </dgm:t>
    </dgm:pt>
    <dgm:pt modelId="{C8325525-6D7B-4F87-BA6C-6FAFB7D0B9DC}" type="sibTrans" cxnId="{089564A0-E892-422D-B8A3-466A5E48A0CE}">
      <dgm:prSet/>
      <dgm:spPr/>
      <dgm:t>
        <a:bodyPr/>
        <a:lstStyle/>
        <a:p>
          <a:endParaRPr lang="cs-CZ"/>
        </a:p>
      </dgm:t>
    </dgm:pt>
    <dgm:pt modelId="{097723CE-6842-47EE-9467-6D5E2082EF9F}" type="pres">
      <dgm:prSet presAssocID="{A90D1BBA-5ED0-4036-AEAB-E793C8138254}" presName="compositeShape" presStyleCnt="0">
        <dgm:presLayoutVars>
          <dgm:dir/>
          <dgm:resizeHandles/>
        </dgm:presLayoutVars>
      </dgm:prSet>
      <dgm:spPr/>
    </dgm:pt>
    <dgm:pt modelId="{54680894-99CF-4EB3-89D5-96AFC951C634}" type="pres">
      <dgm:prSet presAssocID="{A90D1BBA-5ED0-4036-AEAB-E793C8138254}" presName="pyramid" presStyleLbl="node1" presStyleIdx="0" presStyleCnt="1"/>
      <dgm:spPr/>
    </dgm:pt>
    <dgm:pt modelId="{8624B122-0E3B-4ACC-86E3-AB5E85BE3025}" type="pres">
      <dgm:prSet presAssocID="{A90D1BBA-5ED0-4036-AEAB-E793C8138254}" presName="theList" presStyleCnt="0"/>
      <dgm:spPr/>
    </dgm:pt>
    <dgm:pt modelId="{4FB6C65C-7DDF-432C-B7BD-EC7F3F775130}" type="pres">
      <dgm:prSet presAssocID="{1B1A67CF-BAC9-4BFE-A428-6C7D9128CD2B}" presName="aNode" presStyleLbl="fgAcc1" presStyleIdx="0" presStyleCnt="4" custLinFactY="351929" custLinFactNeighborX="-1260" custLinFactNeighborY="400000">
        <dgm:presLayoutVars>
          <dgm:bulletEnabled val="1"/>
        </dgm:presLayoutVars>
      </dgm:prSet>
      <dgm:spPr/>
    </dgm:pt>
    <dgm:pt modelId="{CCD7D35B-4AE9-451D-8492-08768DA8F6F6}" type="pres">
      <dgm:prSet presAssocID="{1B1A67CF-BAC9-4BFE-A428-6C7D9128CD2B}" presName="aSpace" presStyleCnt="0"/>
      <dgm:spPr/>
    </dgm:pt>
    <dgm:pt modelId="{F095157B-A914-41E7-995B-F43BFF8485CA}" type="pres">
      <dgm:prSet presAssocID="{65527ED2-C4D0-45CC-8DD8-940493B37A00}" presName="aNode" presStyleLbl="fgAcc1" presStyleIdx="1" presStyleCnt="4" custScaleY="119425" custLinFactY="-78027" custLinFactNeighborX="-1260" custLinFactNeighborY="-100000">
        <dgm:presLayoutVars>
          <dgm:bulletEnabled val="1"/>
        </dgm:presLayoutVars>
      </dgm:prSet>
      <dgm:spPr/>
    </dgm:pt>
    <dgm:pt modelId="{9C2B8722-DABE-4999-81F0-3814076FC1DE}" type="pres">
      <dgm:prSet presAssocID="{65527ED2-C4D0-45CC-8DD8-940493B37A00}" presName="aSpace" presStyleCnt="0"/>
      <dgm:spPr/>
    </dgm:pt>
    <dgm:pt modelId="{59E269FC-7BB3-4158-AF3B-1DD9FE0E83DD}" type="pres">
      <dgm:prSet presAssocID="{A2F86CE6-E9F4-4024-8009-AF2D22FD57B5}" presName="aNode" presStyleLbl="fgAcc1" presStyleIdx="2" presStyleCnt="4" custLinFactY="-62317" custLinFactNeighborX="-1260" custLinFactNeighborY="-100000">
        <dgm:presLayoutVars>
          <dgm:bulletEnabled val="1"/>
        </dgm:presLayoutVars>
      </dgm:prSet>
      <dgm:spPr/>
    </dgm:pt>
    <dgm:pt modelId="{BACAEB0C-8651-4A94-9A4A-680957A1294A}" type="pres">
      <dgm:prSet presAssocID="{A2F86CE6-E9F4-4024-8009-AF2D22FD57B5}" presName="aSpace" presStyleCnt="0"/>
      <dgm:spPr/>
    </dgm:pt>
    <dgm:pt modelId="{F6B3DCFD-A188-4BDC-BCF2-80405324B119}" type="pres">
      <dgm:prSet presAssocID="{52DBF5EF-4EB2-4F7B-A725-DB22899118CC}" presName="aNode" presStyleLbl="fgAcc1" presStyleIdx="3" presStyleCnt="4" custLinFactY="-60853" custLinFactNeighborX="-1260" custLinFactNeighborY="-100000">
        <dgm:presLayoutVars>
          <dgm:bulletEnabled val="1"/>
        </dgm:presLayoutVars>
      </dgm:prSet>
      <dgm:spPr/>
    </dgm:pt>
    <dgm:pt modelId="{2302F617-2B03-43C4-A7E1-F23D6C98B616}" type="pres">
      <dgm:prSet presAssocID="{52DBF5EF-4EB2-4F7B-A725-DB22899118CC}" presName="aSpace" presStyleCnt="0"/>
      <dgm:spPr/>
    </dgm:pt>
  </dgm:ptLst>
  <dgm:cxnLst>
    <dgm:cxn modelId="{104CD408-D4BC-4915-8C2D-1791564BA069}" type="presOf" srcId="{52DBF5EF-4EB2-4F7B-A725-DB22899118CC}" destId="{F6B3DCFD-A188-4BDC-BCF2-80405324B119}" srcOrd="0" destOrd="0" presId="urn:microsoft.com/office/officeart/2005/8/layout/pyramid2"/>
    <dgm:cxn modelId="{AD63D20D-AD97-4393-9D43-19EF784F1044}" type="presOf" srcId="{A2F86CE6-E9F4-4024-8009-AF2D22FD57B5}" destId="{59E269FC-7BB3-4158-AF3B-1DD9FE0E83DD}" srcOrd="0" destOrd="0" presId="urn:microsoft.com/office/officeart/2005/8/layout/pyramid2"/>
    <dgm:cxn modelId="{E8F2FB11-CF01-45D2-B836-7ED181EB4E01}" type="presOf" srcId="{50A92D3D-585A-479E-851C-9488E8719EE6}" destId="{F095157B-A914-41E7-995B-F43BFF8485CA}" srcOrd="0" destOrd="3" presId="urn:microsoft.com/office/officeart/2005/8/layout/pyramid2"/>
    <dgm:cxn modelId="{3245F615-D12E-495E-A1C2-645031529E72}" type="presOf" srcId="{D125D5B3-98BC-4A09-94B9-537FC8653CDE}" destId="{4FB6C65C-7DDF-432C-B7BD-EC7F3F775130}" srcOrd="0" destOrd="2" presId="urn:microsoft.com/office/officeart/2005/8/layout/pyramid2"/>
    <dgm:cxn modelId="{E99BD119-D566-4FDB-A3A4-AEA4940F81FD}" type="presOf" srcId="{65527ED2-C4D0-45CC-8DD8-940493B37A00}" destId="{F095157B-A914-41E7-995B-F43BFF8485CA}" srcOrd="0" destOrd="0" presId="urn:microsoft.com/office/officeart/2005/8/layout/pyramid2"/>
    <dgm:cxn modelId="{BF635937-A283-4E46-A309-E3B98604B57F}" type="presOf" srcId="{A6A81380-ECE1-4209-98F0-F9AB2B34B1BF}" destId="{4FB6C65C-7DDF-432C-B7BD-EC7F3F775130}" srcOrd="0" destOrd="1" presId="urn:microsoft.com/office/officeart/2005/8/layout/pyramid2"/>
    <dgm:cxn modelId="{F198EF39-4F52-4932-9D6F-E3412E0A1C5F}" srcId="{1B1A67CF-BAC9-4BFE-A428-6C7D9128CD2B}" destId="{26703F6A-ADCF-4419-A56E-ECD02BA8F585}" srcOrd="2" destOrd="0" parTransId="{64B5F939-1136-42F8-B978-DE27E929E720}" sibTransId="{8B986224-A124-4F5D-9882-AE1D23D36965}"/>
    <dgm:cxn modelId="{8D0E5A3F-0A42-4AF2-8970-002C65CBF692}" srcId="{A2F86CE6-E9F4-4024-8009-AF2D22FD57B5}" destId="{0AF68023-F96B-4D64-81C6-EC734406953A}" srcOrd="1" destOrd="0" parTransId="{0AEEA747-8E44-4C49-88BB-54BE55F0C507}" sibTransId="{90B4328E-481B-41FA-9AC8-66E28F566E98}"/>
    <dgm:cxn modelId="{BB25875F-A792-47F5-A1A3-7DD6DC1D48CF}" srcId="{1B1A67CF-BAC9-4BFE-A428-6C7D9128CD2B}" destId="{D125D5B3-98BC-4A09-94B9-537FC8653CDE}" srcOrd="1" destOrd="0" parTransId="{2845FE4B-13E6-4F47-AC7E-C6A5CF9BCF53}" sibTransId="{37859753-8B80-4FCE-BE2A-D35E3D5ED7FD}"/>
    <dgm:cxn modelId="{BEF0BC60-B666-43E0-86DC-FEC44817ABD3}" type="presOf" srcId="{0ED299B3-BDD1-4CD6-A4CD-7384097D7CF0}" destId="{F095157B-A914-41E7-995B-F43BFF8485CA}" srcOrd="0" destOrd="4" presId="urn:microsoft.com/office/officeart/2005/8/layout/pyramid2"/>
    <dgm:cxn modelId="{025F6C63-712A-4F8C-B60A-D4FF671F4B3E}" srcId="{A90D1BBA-5ED0-4036-AEAB-E793C8138254}" destId="{A2F86CE6-E9F4-4024-8009-AF2D22FD57B5}" srcOrd="2" destOrd="0" parTransId="{7545A033-6964-42CF-94F5-420947A81E7A}" sibTransId="{23F93AAF-0700-453A-8E81-DEA447F820D8}"/>
    <dgm:cxn modelId="{E2FAD864-E85B-4DAF-9610-2020E1612BF5}" srcId="{1B1A67CF-BAC9-4BFE-A428-6C7D9128CD2B}" destId="{A6A81380-ECE1-4209-98F0-F9AB2B34B1BF}" srcOrd="0" destOrd="0" parTransId="{65D4547A-3189-47CA-8FE6-861C830A2D33}" sibTransId="{F773889A-37F9-475C-B237-46923583780E}"/>
    <dgm:cxn modelId="{D5648A65-4E8D-4937-B0FF-1EF9BCB6DCB8}" srcId="{A90D1BBA-5ED0-4036-AEAB-E793C8138254}" destId="{1B1A67CF-BAC9-4BFE-A428-6C7D9128CD2B}" srcOrd="0" destOrd="0" parTransId="{09DAECFE-5933-4EB4-AE1A-0810D775CC1A}" sibTransId="{C56CA5D4-940D-4F37-8F0B-00D51A9665FF}"/>
    <dgm:cxn modelId="{1B58744C-B6CF-4046-9420-D1114A9DCFAF}" srcId="{65527ED2-C4D0-45CC-8DD8-940493B37A00}" destId="{0ED299B3-BDD1-4CD6-A4CD-7384097D7CF0}" srcOrd="3" destOrd="0" parTransId="{4F50E6A3-5C70-4CA0-9EF1-9EC7A54EE849}" sibTransId="{BDE0C32F-25B9-4061-8DC5-6495DEBBEF73}"/>
    <dgm:cxn modelId="{096C486E-04FF-475D-8513-82A6574DC9AC}" type="presOf" srcId="{1B1A67CF-BAC9-4BFE-A428-6C7D9128CD2B}" destId="{4FB6C65C-7DDF-432C-B7BD-EC7F3F775130}" srcOrd="0" destOrd="0" presId="urn:microsoft.com/office/officeart/2005/8/layout/pyramid2"/>
    <dgm:cxn modelId="{1E5BE170-3DC7-41C2-8764-80A0C08E2E1F}" type="presOf" srcId="{26703F6A-ADCF-4419-A56E-ECD02BA8F585}" destId="{4FB6C65C-7DDF-432C-B7BD-EC7F3F775130}" srcOrd="0" destOrd="3" presId="urn:microsoft.com/office/officeart/2005/8/layout/pyramid2"/>
    <dgm:cxn modelId="{8CD2E071-AC92-44FE-8381-B338047FB00F}" type="presOf" srcId="{8661592B-0B8E-4D28-B6FA-D36E3ECB97D4}" destId="{F095157B-A914-41E7-995B-F43BFF8485CA}" srcOrd="0" destOrd="1" presId="urn:microsoft.com/office/officeart/2005/8/layout/pyramid2"/>
    <dgm:cxn modelId="{87474B7D-65CA-4E57-9EB6-F27E4D4CC1CD}" type="presOf" srcId="{D1B43FF3-B822-45B6-898F-5D5F0F6F59D8}" destId="{F6B3DCFD-A188-4BDC-BCF2-80405324B119}" srcOrd="0" destOrd="1" presId="urn:microsoft.com/office/officeart/2005/8/layout/pyramid2"/>
    <dgm:cxn modelId="{F33A717E-2FBA-4548-ADE4-7570DA85B7EA}" srcId="{A2F86CE6-E9F4-4024-8009-AF2D22FD57B5}" destId="{8EA1D756-F674-4F08-AB3B-0506CB319BA4}" srcOrd="0" destOrd="0" parTransId="{176CE013-0319-4472-B448-835A162E2EDE}" sibTransId="{4041BFE8-F3CA-449E-B596-9D67B909C016}"/>
    <dgm:cxn modelId="{25C57B8B-CDB6-4FE6-91AD-2073DA6A5F42}" srcId="{65527ED2-C4D0-45CC-8DD8-940493B37A00}" destId="{F2C273B5-C584-4D7A-BEB2-A10D0693CD8B}" srcOrd="1" destOrd="0" parTransId="{32E6008C-6312-4DE5-A66F-6C9FE2DE8D03}" sibTransId="{294A7FC5-007A-44DE-945C-BE2BF2ED76B2}"/>
    <dgm:cxn modelId="{733B2697-EAB7-4DE8-9CF2-52155EBEC77E}" srcId="{52DBF5EF-4EB2-4F7B-A725-DB22899118CC}" destId="{99F27D43-B123-4F08-8E72-EA1201D51D08}" srcOrd="1" destOrd="0" parTransId="{FDCD0B88-E980-4014-8EB9-A7D3062790B4}" sibTransId="{81F09675-36F4-4D80-B8A0-A7523870F5B0}"/>
    <dgm:cxn modelId="{089564A0-E892-422D-B8A3-466A5E48A0CE}" srcId="{65527ED2-C4D0-45CC-8DD8-940493B37A00}" destId="{50A92D3D-585A-479E-851C-9488E8719EE6}" srcOrd="2" destOrd="0" parTransId="{7273F8F5-61B0-425A-9366-12F544F8BC7C}" sibTransId="{C8325525-6D7B-4F87-BA6C-6FAFB7D0B9DC}"/>
    <dgm:cxn modelId="{D679BAAD-A252-4006-99BF-D03CB588029D}" srcId="{52DBF5EF-4EB2-4F7B-A725-DB22899118CC}" destId="{D1B43FF3-B822-45B6-898F-5D5F0F6F59D8}" srcOrd="0" destOrd="0" parTransId="{EB46708D-B7F7-40FD-B8C1-C8676A70C9FE}" sibTransId="{9F123453-1499-43F3-85EA-4F314AB48F83}"/>
    <dgm:cxn modelId="{6F78E4AD-E639-4893-B830-7260F3EB9C16}" type="presOf" srcId="{F2C273B5-C584-4D7A-BEB2-A10D0693CD8B}" destId="{F095157B-A914-41E7-995B-F43BFF8485CA}" srcOrd="0" destOrd="2" presId="urn:microsoft.com/office/officeart/2005/8/layout/pyramid2"/>
    <dgm:cxn modelId="{954098B6-E56E-4DA5-93D0-F9E126A60229}" srcId="{A90D1BBA-5ED0-4036-AEAB-E793C8138254}" destId="{52DBF5EF-4EB2-4F7B-A725-DB22899118CC}" srcOrd="3" destOrd="0" parTransId="{2A09E3CE-58B4-4022-B9A6-386AAC2D4AE6}" sibTransId="{2295DEC3-F728-43B5-8922-8B688F49D9FC}"/>
    <dgm:cxn modelId="{D9D54FC5-6F3E-44B5-AE68-05C062B2D9EC}" type="presOf" srcId="{0AF68023-F96B-4D64-81C6-EC734406953A}" destId="{59E269FC-7BB3-4158-AF3B-1DD9FE0E83DD}" srcOrd="0" destOrd="2" presId="urn:microsoft.com/office/officeart/2005/8/layout/pyramid2"/>
    <dgm:cxn modelId="{5FAC4BD4-4865-4F43-9592-158512C82A95}" srcId="{65527ED2-C4D0-45CC-8DD8-940493B37A00}" destId="{8661592B-0B8E-4D28-B6FA-D36E3ECB97D4}" srcOrd="0" destOrd="0" parTransId="{E543BB84-CF06-4507-9410-DE86424332AF}" sibTransId="{0D1FB3C5-14A7-415A-B9B2-E2ED31C5A2AD}"/>
    <dgm:cxn modelId="{155157D6-E86D-4805-A8B1-25201A24CF95}" type="presOf" srcId="{A90D1BBA-5ED0-4036-AEAB-E793C8138254}" destId="{097723CE-6842-47EE-9467-6D5E2082EF9F}" srcOrd="0" destOrd="0" presId="urn:microsoft.com/office/officeart/2005/8/layout/pyramid2"/>
    <dgm:cxn modelId="{AE303ED7-A149-4E5C-8B0E-33A694FD20C2}" type="presOf" srcId="{99F27D43-B123-4F08-8E72-EA1201D51D08}" destId="{F6B3DCFD-A188-4BDC-BCF2-80405324B119}" srcOrd="0" destOrd="2" presId="urn:microsoft.com/office/officeart/2005/8/layout/pyramid2"/>
    <dgm:cxn modelId="{033A4EE3-E371-46EB-A15F-0A5262EAB725}" type="presOf" srcId="{8EA1D756-F674-4F08-AB3B-0506CB319BA4}" destId="{59E269FC-7BB3-4158-AF3B-1DD9FE0E83DD}" srcOrd="0" destOrd="1" presId="urn:microsoft.com/office/officeart/2005/8/layout/pyramid2"/>
    <dgm:cxn modelId="{EECC5AE4-0629-42FB-A17F-AF3FE3A5B5DD}" srcId="{A90D1BBA-5ED0-4036-AEAB-E793C8138254}" destId="{65527ED2-C4D0-45CC-8DD8-940493B37A00}" srcOrd="1" destOrd="0" parTransId="{73F640BA-3E6B-4ACA-B2E6-4F8B1DAD4CDA}" sibTransId="{AF436089-2E3E-4A3A-A7FF-A23831B54B78}"/>
    <dgm:cxn modelId="{FE55B81C-B096-45DF-88A6-ABBC61ED5C05}" type="presParOf" srcId="{097723CE-6842-47EE-9467-6D5E2082EF9F}" destId="{54680894-99CF-4EB3-89D5-96AFC951C634}" srcOrd="0" destOrd="0" presId="urn:microsoft.com/office/officeart/2005/8/layout/pyramid2"/>
    <dgm:cxn modelId="{DBEC19AF-94B0-4945-9D6A-17F142676F34}" type="presParOf" srcId="{097723CE-6842-47EE-9467-6D5E2082EF9F}" destId="{8624B122-0E3B-4ACC-86E3-AB5E85BE3025}" srcOrd="1" destOrd="0" presId="urn:microsoft.com/office/officeart/2005/8/layout/pyramid2"/>
    <dgm:cxn modelId="{FE9810DB-3D11-4488-8AA8-7996FEDA074D}" type="presParOf" srcId="{8624B122-0E3B-4ACC-86E3-AB5E85BE3025}" destId="{4FB6C65C-7DDF-432C-B7BD-EC7F3F775130}" srcOrd="0" destOrd="0" presId="urn:microsoft.com/office/officeart/2005/8/layout/pyramid2"/>
    <dgm:cxn modelId="{F5A19C68-B83E-45B0-8CA7-062BFB915DE1}" type="presParOf" srcId="{8624B122-0E3B-4ACC-86E3-AB5E85BE3025}" destId="{CCD7D35B-4AE9-451D-8492-08768DA8F6F6}" srcOrd="1" destOrd="0" presId="urn:microsoft.com/office/officeart/2005/8/layout/pyramid2"/>
    <dgm:cxn modelId="{0A43689D-3B7C-4739-8544-0676EC5418DA}" type="presParOf" srcId="{8624B122-0E3B-4ACC-86E3-AB5E85BE3025}" destId="{F095157B-A914-41E7-995B-F43BFF8485CA}" srcOrd="2" destOrd="0" presId="urn:microsoft.com/office/officeart/2005/8/layout/pyramid2"/>
    <dgm:cxn modelId="{FD0ED7DC-0D4D-4378-AB4A-3A4A042C6891}" type="presParOf" srcId="{8624B122-0E3B-4ACC-86E3-AB5E85BE3025}" destId="{9C2B8722-DABE-4999-81F0-3814076FC1DE}" srcOrd="3" destOrd="0" presId="urn:microsoft.com/office/officeart/2005/8/layout/pyramid2"/>
    <dgm:cxn modelId="{A885689C-9A7A-4531-BE53-C79710E3664A}" type="presParOf" srcId="{8624B122-0E3B-4ACC-86E3-AB5E85BE3025}" destId="{59E269FC-7BB3-4158-AF3B-1DD9FE0E83DD}" srcOrd="4" destOrd="0" presId="urn:microsoft.com/office/officeart/2005/8/layout/pyramid2"/>
    <dgm:cxn modelId="{3C938B51-01AA-4848-B39E-EF01EBB7C12F}" type="presParOf" srcId="{8624B122-0E3B-4ACC-86E3-AB5E85BE3025}" destId="{BACAEB0C-8651-4A94-9A4A-680957A1294A}" srcOrd="5" destOrd="0" presId="urn:microsoft.com/office/officeart/2005/8/layout/pyramid2"/>
    <dgm:cxn modelId="{AEB6B743-D5BD-4646-BF33-C760AA349CB6}" type="presParOf" srcId="{8624B122-0E3B-4ACC-86E3-AB5E85BE3025}" destId="{F6B3DCFD-A188-4BDC-BCF2-80405324B119}" srcOrd="6" destOrd="0" presId="urn:microsoft.com/office/officeart/2005/8/layout/pyramid2"/>
    <dgm:cxn modelId="{C5061FE7-E86E-47B3-9353-F5E783BA304C}" type="presParOf" srcId="{8624B122-0E3B-4ACC-86E3-AB5E85BE3025}" destId="{2302F617-2B03-43C4-A7E1-F23D6C98B61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80894-99CF-4EB3-89D5-96AFC951C634}">
      <dsp:nvSpPr>
        <dsp:cNvPr id="0" name=""/>
        <dsp:cNvSpPr/>
      </dsp:nvSpPr>
      <dsp:spPr>
        <a:xfrm>
          <a:off x="926645" y="0"/>
          <a:ext cx="5544616" cy="5544616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B6C65C-7DDF-432C-B7BD-EC7F3F775130}">
      <dsp:nvSpPr>
        <dsp:cNvPr id="0" name=""/>
        <dsp:cNvSpPr/>
      </dsp:nvSpPr>
      <dsp:spPr>
        <a:xfrm>
          <a:off x="3653543" y="4351362"/>
          <a:ext cx="3604000" cy="9443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accent1">
                  <a:lumMod val="50000"/>
                </a:schemeClr>
              </a:solidFill>
            </a:rPr>
            <a:t>Podpora NRP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Odměna pěstouna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Odměna PPPD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Podpora doprovázejících organizací</a:t>
          </a:r>
        </a:p>
      </dsp:txBody>
      <dsp:txXfrm>
        <a:off x="3699641" y="4397460"/>
        <a:ext cx="3511804" cy="852121"/>
      </dsp:txXfrm>
    </dsp:sp>
    <dsp:sp modelId="{F095157B-A914-41E7-995B-F43BFF8485CA}">
      <dsp:nvSpPr>
        <dsp:cNvPr id="0" name=""/>
        <dsp:cNvSpPr/>
      </dsp:nvSpPr>
      <dsp:spPr>
        <a:xfrm>
          <a:off x="3653543" y="763371"/>
          <a:ext cx="3604000" cy="11277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accent1">
                  <a:lumMod val="50000"/>
                </a:schemeClr>
              </a:solidFill>
            </a:rPr>
            <a:t>Omezení institucionální péče o malé děti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omezení možnosti umístit děti do 3 let do ústavu nebo ZDVOP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zamezení péče o děti v ústavech ze sociálních důvodů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Souhlas OSPOD s umístěním dítěte na „dohodu“ s rodiči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800" kern="1200" dirty="0"/>
        </a:p>
      </dsp:txBody>
      <dsp:txXfrm>
        <a:off x="3708595" y="818423"/>
        <a:ext cx="3493896" cy="1017647"/>
      </dsp:txXfrm>
    </dsp:sp>
    <dsp:sp modelId="{59E269FC-7BB3-4158-AF3B-1DD9FE0E83DD}">
      <dsp:nvSpPr>
        <dsp:cNvPr id="0" name=""/>
        <dsp:cNvSpPr/>
      </dsp:nvSpPr>
      <dsp:spPr>
        <a:xfrm>
          <a:off x="3653543" y="2157514"/>
          <a:ext cx="3604000" cy="9443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accent1">
                  <a:lumMod val="50000"/>
                </a:schemeClr>
              </a:solidFill>
            </a:rPr>
            <a:t>Podpora mladých lidí opouštějících ústavy a PP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opakovaný příspěvek po dobu studia (nezaopatřenosti)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Jednorázový příspěvek (odchodné)</a:t>
          </a:r>
        </a:p>
      </dsp:txBody>
      <dsp:txXfrm>
        <a:off x="3699641" y="2203612"/>
        <a:ext cx="3511804" cy="852121"/>
      </dsp:txXfrm>
    </dsp:sp>
    <dsp:sp modelId="{F6B3DCFD-A188-4BDC-BCF2-80405324B119}">
      <dsp:nvSpPr>
        <dsp:cNvPr id="0" name=""/>
        <dsp:cNvSpPr/>
      </dsp:nvSpPr>
      <dsp:spPr>
        <a:xfrm>
          <a:off x="3653543" y="3233696"/>
          <a:ext cx="3604000" cy="9443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accent1">
                  <a:lumMod val="50000"/>
                </a:schemeClr>
              </a:solidFill>
            </a:rPr>
            <a:t>Podpora ZDVOP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navýšení příspěvku na péči o děti ve ZDVOP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1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3699641" y="3279794"/>
        <a:ext cx="3511804" cy="852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88EC3-4F52-41D7-A98F-C6BEADDEB06C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72D0F-DF1D-4B29-A650-EEB9FE35E7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6831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Svěření dítěte do péče jiné osoby (svěřenectví)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osoby dítěti příbuzné či blízké,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 nezprostředkovávají úřady, návrh přímo na soud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základní předpoklad využití tohoto institutu má být </a:t>
            </a: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schopnost rodičů hradit (adekvátní) výživné 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k rukám náhradního pečovatele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chemeClr val="accent1">
                    <a:lumMod val="50000"/>
                  </a:schemeClr>
                </a:solidFill>
              </a:rPr>
              <a:t>historicky se užívá zejména tam, kde má jít o krátkodobou péči, resp. překážku  rodičů, prakticky často využíváno jako pojistka proti zneužívání dávek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</a:rPr>
              <a:t>není nárok na žádné speciální dávky ani na pomoc a podporu v podobě doprovázení</a:t>
            </a:r>
          </a:p>
          <a:p>
            <a:pPr marL="457200" lvl="1" indent="0" algn="just">
              <a:lnSpc>
                <a:spcPct val="120000"/>
              </a:lnSpc>
              <a:buNone/>
            </a:pPr>
            <a:endParaRPr lang="cs-CZ" sz="19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Pěstounská péče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náleží dávky pěstounské péče 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a je nárok na odbornou pomoc a podporu ve formě </a:t>
            </a: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doprovázení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, jinak se od svěřenectví výrazněji neliší co do práv a povinností náhradních pečovatelů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u="sng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Zprostředkovaná PP 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– žadatelé prochází odborným posouzením a přípravou k přijetí dítěte do rodiny, krajský úřad vede evidenci, ze které jsou vybírání nejvhodnější žadatelé  pro konkrétní dítěte, kterému je PP třeba zprostředkovat X </a:t>
            </a:r>
            <a:r>
              <a:rPr lang="cs-CZ" sz="1900" u="sng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nezprostředkovaná 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– osoby dítěti příbuzné či blízké, není odborné posouzení a přípravy, návrh rovnou na soud</a:t>
            </a:r>
          </a:p>
          <a:p>
            <a:pPr marL="457200" lvl="1" indent="0" algn="just">
              <a:lnSpc>
                <a:spcPct val="120000"/>
              </a:lnSpc>
              <a:buNone/>
            </a:pPr>
            <a:endParaRPr lang="cs-CZ" sz="19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Poručenství s osobní péčí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chemeClr val="accent1">
                    <a:lumMod val="50000"/>
                  </a:schemeClr>
                </a:solidFill>
              </a:rPr>
              <a:t>Stejně jako u pěstounské péče, poručník je však zároveň zákonný zástupce dítěte (rodiče zemřeli, byli zbaveni rodičovské odpovědnosti, omezeni ve svéprávnosti apod.)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chemeClr val="accent1">
                    <a:lumMod val="50000"/>
                  </a:schemeClr>
                </a:solidFill>
              </a:rPr>
              <a:t>Nárok na dávky pěstounské péče a doprovázení</a:t>
            </a:r>
          </a:p>
          <a:p>
            <a:pPr marL="457200" lvl="1" indent="0" algn="just">
              <a:lnSpc>
                <a:spcPct val="120000"/>
              </a:lnSpc>
              <a:buNone/>
            </a:pPr>
            <a:endParaRPr lang="cs-CZ" sz="1900" b="1" dirty="0">
              <a:solidFill>
                <a:schemeClr val="accent1">
                  <a:lumMod val="50000"/>
                </a:schemeClr>
              </a:solidFill>
              <a:ea typeface="msmincho"/>
            </a:endParaRPr>
          </a:p>
          <a:p>
            <a:pPr marL="457200" lvl="1" indent="0" algn="just">
              <a:lnSpc>
                <a:spcPct val="120000"/>
              </a:lnSpc>
              <a:buNone/>
            </a:pPr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Pěstounská péče na přechodnou dobu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krizový institut, přechodní pěstouni zajišťují péči o dítě v nouzi ihned, nejčastěji pečují o nejmenší děti  a zajišťují tak </a:t>
            </a: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překlenutí doby než je dítě osvojeno či umístěno do dlouhodobé pěstounské péče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, případně do doby, </a:t>
            </a:r>
            <a:r>
              <a:rPr lang="cs-CZ" sz="1900" b="1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než si rodiče upraví poměry, aby mohli o dítě pečovat</a:t>
            </a:r>
            <a:r>
              <a:rPr lang="cs-CZ" sz="1900" dirty="0">
                <a:solidFill>
                  <a:schemeClr val="accent1">
                    <a:lumMod val="50000"/>
                  </a:schemeClr>
                </a:solidFill>
                <a:ea typeface="msmincho"/>
              </a:rPr>
              <a:t>; max. 1 rok; jedná se o speciálně vyškolené osoby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89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algn="just">
              <a:buNone/>
            </a:pPr>
            <a:r>
              <a:rPr lang="cs-CZ" sz="1800" b="1" dirty="0">
                <a:solidFill>
                  <a:schemeClr val="tx2"/>
                </a:solidFill>
              </a:rPr>
              <a:t>Novela po přijatých PN navrhuje:</a:t>
            </a:r>
          </a:p>
          <a:p>
            <a:pPr marL="0" lvl="1" indent="0" algn="just">
              <a:buNone/>
            </a:pPr>
            <a:endParaRPr lang="cs-CZ" sz="1800" b="1" dirty="0">
              <a:solidFill>
                <a:schemeClr val="tx2"/>
              </a:solidFill>
            </a:endParaRPr>
          </a:p>
          <a:p>
            <a:pPr marL="342900" lvl="1" indent="-342900" algn="just">
              <a:buFont typeface="+mj-lt"/>
              <a:buAutoNum type="arabicParenR"/>
            </a:pPr>
            <a:r>
              <a:rPr lang="cs-CZ" sz="1800" b="1" u="sng" dirty="0">
                <a:solidFill>
                  <a:schemeClr val="tx2"/>
                </a:solidFill>
              </a:rPr>
              <a:t>Pro pěstouny na přechodnou </a:t>
            </a:r>
            <a:r>
              <a:rPr lang="cs-CZ" sz="1800" dirty="0">
                <a:solidFill>
                  <a:schemeClr val="tx2"/>
                </a:solidFill>
              </a:rPr>
              <a:t>dobu (speciálně proškolení, profesionální krátkodobí „krizoví“ pěstouni) stanovení odměny pěstouna </a:t>
            </a:r>
            <a:r>
              <a:rPr lang="cs-CZ" sz="1800" b="1" dirty="0">
                <a:solidFill>
                  <a:schemeClr val="tx2"/>
                </a:solidFill>
              </a:rPr>
              <a:t>na 1,8 x MM (27 360 Kč „hrubého měsíčně) </a:t>
            </a:r>
            <a:r>
              <a:rPr lang="cs-CZ" sz="1800" dirty="0">
                <a:solidFill>
                  <a:schemeClr val="tx2"/>
                </a:solidFill>
              </a:rPr>
              <a:t>+ navýšení za každé další dítě současně svěřené do PPPD, navýšení pokud jde o dítě s hendikepem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342900" lvl="1" indent="-342900" algn="just">
              <a:buFont typeface="+mj-lt"/>
              <a:buAutoNum type="arabicParenR"/>
            </a:pPr>
            <a:r>
              <a:rPr lang="cs-CZ" sz="1800" b="1" u="sng" dirty="0">
                <a:solidFill>
                  <a:schemeClr val="tx2"/>
                </a:solidFill>
              </a:rPr>
              <a:t>Pro zprostředkované dlouhodobé pěstouny </a:t>
            </a:r>
            <a:r>
              <a:rPr lang="cs-CZ" sz="1800" dirty="0">
                <a:solidFill>
                  <a:schemeClr val="tx2"/>
                </a:solidFill>
              </a:rPr>
              <a:t>(prošli odborným posouzením na KÚ, přípravou, byli vytipováni jako vhodní pečovatelé k cizímu dítěti) – </a:t>
            </a:r>
            <a:r>
              <a:rPr lang="cs-CZ" sz="1800" b="1" dirty="0">
                <a:solidFill>
                  <a:schemeClr val="tx2"/>
                </a:solidFill>
              </a:rPr>
              <a:t>odměna pěstouna</a:t>
            </a:r>
            <a:r>
              <a:rPr lang="cs-CZ" sz="1800" dirty="0">
                <a:solidFill>
                  <a:schemeClr val="tx2"/>
                </a:solidFill>
              </a:rPr>
              <a:t> ve výši 1,0 x MM za péči o 1 dítě (15 200 Kč „hrubého“), 1,5 x MM za 2 děti (22 800 Kč „hrubého“) atd. – viz tabulka.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342900" lvl="1" indent="-342900" algn="just">
              <a:buFont typeface="+mj-lt"/>
              <a:buAutoNum type="arabicParenR"/>
            </a:pPr>
            <a:r>
              <a:rPr lang="cs-CZ" sz="1800" b="1" u="sng" dirty="0">
                <a:solidFill>
                  <a:schemeClr val="tx2"/>
                </a:solidFill>
              </a:rPr>
              <a:t>Pro nezprostředkované pěstouny </a:t>
            </a:r>
            <a:r>
              <a:rPr lang="cs-CZ" sz="1800" dirty="0">
                <a:solidFill>
                  <a:schemeClr val="tx2"/>
                </a:solidFill>
              </a:rPr>
              <a:t>(návrh na svěření dítěte do péče podávali přímo k soudu z důvodu, že jde o osoby dítěti příbuzné či blízké, neabsolvují odborné posouzení a přípravy) – nově již nikoli odměna pěstouna, ale </a:t>
            </a:r>
            <a:r>
              <a:rPr lang="cs-CZ" sz="1800" b="1" dirty="0">
                <a:solidFill>
                  <a:schemeClr val="tx2"/>
                </a:solidFill>
              </a:rPr>
              <a:t>příspěvek při pěstounské péči ve výši 2,3 x ŽM </a:t>
            </a:r>
            <a:r>
              <a:rPr lang="cs-CZ" sz="1800" dirty="0">
                <a:solidFill>
                  <a:schemeClr val="tx2"/>
                </a:solidFill>
              </a:rPr>
              <a:t>za každé dítě (8 878 Kč), resp. </a:t>
            </a:r>
            <a:r>
              <a:rPr lang="cs-CZ" sz="1800" b="1" dirty="0">
                <a:solidFill>
                  <a:schemeClr val="tx2"/>
                </a:solidFill>
              </a:rPr>
              <a:t>1,8 x ŽM u prarodičů se </a:t>
            </a:r>
            <a:r>
              <a:rPr lang="cs-CZ" sz="1800" dirty="0">
                <a:solidFill>
                  <a:schemeClr val="tx2"/>
                </a:solidFill>
              </a:rPr>
              <a:t>subsidiární vyživovací povinností (6 948 Kč), v případě dítěte závislého na péči jiné osoby ve st. II-IV pak 5,5 x ŽM (21 230 Kč) – dávka není brána jako příjem ze závislé činnosti (nedaní se, není pojištění)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233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sz="1100" dirty="0">
                <a:solidFill>
                  <a:schemeClr val="tx2">
                    <a:lumMod val="75000"/>
                  </a:schemeClr>
                </a:solidFill>
              </a:rPr>
              <a:t>SPVPP je určen na </a:t>
            </a:r>
            <a:r>
              <a:rPr lang="cs-CZ" sz="1100" b="1" dirty="0">
                <a:solidFill>
                  <a:schemeClr val="tx2">
                    <a:lumMod val="75000"/>
                  </a:schemeClr>
                </a:solidFill>
              </a:rPr>
              <a:t> úhradu odborných služeb pro děti a pěstouny, </a:t>
            </a:r>
            <a:br>
              <a:rPr lang="cs-CZ" sz="11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1100" b="1" dirty="0">
                <a:solidFill>
                  <a:schemeClr val="tx2">
                    <a:lumMod val="75000"/>
                  </a:schemeClr>
                </a:solidFill>
              </a:rPr>
              <a:t>aby náročnou péči společně zvládli - </a:t>
            </a:r>
            <a:r>
              <a:rPr lang="cs-CZ" sz="1100" dirty="0">
                <a:solidFill>
                  <a:schemeClr val="tx2">
                    <a:lumMod val="75000"/>
                  </a:schemeClr>
                </a:solidFill>
              </a:rPr>
              <a:t>hradí se např.: </a:t>
            </a:r>
          </a:p>
          <a:p>
            <a:pPr marL="0" indent="0" algn="just">
              <a:buNone/>
            </a:pPr>
            <a:endParaRPr lang="cs-CZ" sz="11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Klíčoví sociální pracovníci, kteří jsou pěstounům neustále </a:t>
            </a:r>
            <a:br>
              <a:rPr lang="cs-CZ" sz="1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k dispozici, jezdí do rodin, konzultují potřeby dětí a rodin v oblasti samotné péče, pomáhají s vyřizováním záležitostí dítěte u soudu, </a:t>
            </a:r>
            <a:br>
              <a:rPr lang="cs-CZ" sz="1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ve škole, na úřadech, spolupracují s OSPOD atd.</a:t>
            </a:r>
          </a:p>
          <a:p>
            <a:pPr algn="just"/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Odborná pomoc a odborné sociálně-právní poradenství</a:t>
            </a: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, supervize pro pěstouny</a:t>
            </a:r>
          </a:p>
          <a:p>
            <a:pPr algn="just"/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„Vzdělávání“ pěstounů – povinné v rozsahu 24 hodin za 12 kal. měsíců dle aktuálních potřeb rodiny</a:t>
            </a:r>
          </a:p>
          <a:p>
            <a:pPr algn="just"/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„Odlehčovací služby“ pro pěstouny – 14 dní za rok za každé dítě, slouží k </a:t>
            </a:r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psychohygieně a odpočinku </a:t>
            </a: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od náročné péče 24/7</a:t>
            </a:r>
          </a:p>
          <a:p>
            <a:pPr algn="just"/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Hlídání dětí při vyřizování nezbytných záležitostí pěstouna (návštěvy na úřadech, u lékaře, v případě nemoci apod.)</a:t>
            </a:r>
          </a:p>
          <a:p>
            <a:pPr algn="just"/>
            <a:r>
              <a:rPr lang="cs-CZ" sz="1200" b="1" dirty="0">
                <a:solidFill>
                  <a:schemeClr val="tx2">
                    <a:lumMod val="75000"/>
                  </a:schemeClr>
                </a:solidFill>
              </a:rPr>
              <a:t>Odborná pomoc pro děti svěřené do pěstounské péče </a:t>
            </a: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– terapie, psychologická pomoc</a:t>
            </a:r>
          </a:p>
          <a:p>
            <a:pPr algn="just"/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Pomoc při kontaktech s rodiči nebo jinými příbuznými (asistované kontakty, doprovod do VTOS apod.)</a:t>
            </a:r>
          </a:p>
          <a:p>
            <a:pPr algn="just"/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Další potřeba (např. v době pandemie bylo využit na ochranné pomůcky).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393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208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400" u="sng" dirty="0">
                <a:solidFill>
                  <a:schemeClr val="tx2">
                    <a:lumMod val="75000"/>
                  </a:schemeClr>
                </a:solidFill>
              </a:rPr>
              <a:t>Proč  dané opatření prosazovat?</a:t>
            </a:r>
          </a:p>
          <a:p>
            <a:pPr marL="0" indent="0" algn="just">
              <a:buNone/>
            </a:pP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 = kolektivní péče, kde není možné dítěti věnovat individuální podporu, má vždy negativní následky, bez ohledu na kvalitu péče a personálu</a:t>
            </a:r>
          </a:p>
          <a:p>
            <a:pPr marL="0" indent="0" algn="just">
              <a:buNone/>
            </a:pP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= v dětských domovech pro děti do 3 let věku je přes 20% umístěno na tzv. „dohodu“ s rodičem nebo jiným zákonným zástupcem, přitom nebylo ověřeno, jestli rodině nelze pomoci jiným způsobem</a:t>
            </a:r>
          </a:p>
          <a:p>
            <a:pPr marL="0" indent="0" algn="just">
              <a:buNone/>
            </a:pP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= dle statistik MZ je v DD3 umístěna pouze 1/3 dětí ze zdravotních důvodů (přičemž jde převážně o děti, o které je možné pečovat i </a:t>
            </a:r>
            <a:br>
              <a:rPr lang="cs-CZ" sz="12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1200" dirty="0">
                <a:solidFill>
                  <a:schemeClr val="tx2">
                    <a:lumMod val="75000"/>
                  </a:schemeClr>
                </a:solidFill>
              </a:rPr>
              <a:t>v domácím prostředí), pro pobyt jiných dětí v zařízení zdravotnického typu neexistuje logický důvod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4235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D0F-DF1D-4B29-A650-EEB9FE35E73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64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02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73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341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11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58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32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35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534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766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24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8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4FCF-8A81-452E-A82F-113F616EF4E2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CB771-0F34-44B1-AA7C-D126D96738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549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4176464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sz="3300" b="1" dirty="0">
                <a:solidFill>
                  <a:schemeClr val="tx2"/>
                </a:solidFill>
              </a:rPr>
              <a:t>Novela zákona o sociálně-právní ochraně dětí   z. č. 359/1999 Sb., a souvisejících předpisů</a:t>
            </a:r>
            <a:br>
              <a:rPr lang="cs-CZ" sz="3300" b="1" dirty="0">
                <a:solidFill>
                  <a:schemeClr val="tx2"/>
                </a:solidFill>
              </a:rPr>
            </a:br>
            <a:br>
              <a:rPr lang="cs-CZ" sz="3300" b="1" dirty="0">
                <a:solidFill>
                  <a:schemeClr val="tx2"/>
                </a:solidFill>
              </a:rPr>
            </a:br>
            <a:r>
              <a:rPr lang="cs-CZ" sz="3300" dirty="0">
                <a:solidFill>
                  <a:schemeClr val="tx2"/>
                </a:solidFill>
              </a:rPr>
              <a:t>Sněmovní tisk č. 911 </a:t>
            </a:r>
            <a:br>
              <a:rPr lang="cs-CZ" sz="3300" b="1" dirty="0">
                <a:solidFill>
                  <a:schemeClr val="tx2"/>
                </a:solidFill>
              </a:rPr>
            </a:br>
            <a:r>
              <a:rPr lang="cs-CZ" sz="3300" b="1" dirty="0">
                <a:solidFill>
                  <a:schemeClr val="tx2"/>
                </a:solidFill>
              </a:rPr>
              <a:t>Senátní tisk 145</a:t>
            </a:r>
            <a:br>
              <a:rPr lang="cs-CZ" sz="3300" b="1" dirty="0">
                <a:solidFill>
                  <a:schemeClr val="tx2"/>
                </a:solidFill>
              </a:rPr>
            </a:br>
            <a:br>
              <a:rPr lang="cs-CZ" sz="4000" dirty="0"/>
            </a:br>
            <a:endParaRPr lang="cs-CZ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75656" y="5373216"/>
            <a:ext cx="6400800" cy="744488"/>
          </a:xfrm>
        </p:spPr>
        <p:txBody>
          <a:bodyPr>
            <a:normAutofit/>
          </a:bodyPr>
          <a:lstStyle/>
          <a:p>
            <a:r>
              <a:rPr lang="cs-CZ" sz="1600" dirty="0"/>
              <a:t>Ministerstvo práce a sociálních věcí</a:t>
            </a:r>
          </a:p>
          <a:p>
            <a:r>
              <a:rPr lang="cs-CZ" sz="1600" dirty="0"/>
              <a:t>Odbor rodinné politiky a sociálně-právní ochrany dětí</a:t>
            </a: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439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971600" y="1628800"/>
            <a:ext cx="770485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>
            <a:normAutofit fontScale="90000"/>
          </a:bodyPr>
          <a:lstStyle/>
          <a:p>
            <a:r>
              <a:rPr lang="cs-CZ" sz="2800" b="1" cap="all" dirty="0">
                <a:solidFill>
                  <a:schemeClr val="tx2">
                    <a:lumMod val="75000"/>
                  </a:schemeClr>
                </a:solidFill>
              </a:rPr>
              <a:t>Novela zákona o sociálně-právní ochraně dětí</a:t>
            </a:r>
            <a:br>
              <a:rPr lang="cs-CZ" sz="2800" b="1" cap="al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zákon č. 359/1999 Sb., senátní tisk č. 145</a:t>
            </a:r>
            <a:endParaRPr lang="cs-CZ" sz="4000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Cílem je </a:t>
            </a:r>
            <a:r>
              <a:rPr lang="cs-CZ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narovnat </a:t>
            </a:r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nedostatečné ohodnocení pěstounské péče, péče ZDVOP a zavést zaopatření pro mladé dospělé. Bez adekvátní podpory pěstounské péče, zejména přechodné pěstounské péče, hrozí rozpad současného systému náhradní rodinné péče.</a:t>
            </a:r>
          </a:p>
          <a:p>
            <a:pPr marL="0" indent="0">
              <a:buNone/>
            </a:pP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Klíčové body novely:</a:t>
            </a:r>
          </a:p>
          <a:p>
            <a:pPr marL="571500" indent="-571500">
              <a:buFont typeface="+mj-lt"/>
              <a:buAutoNum type="alphaUcPeriod"/>
            </a:pPr>
            <a:r>
              <a:rPr lang="cs-CZ" sz="2600" dirty="0">
                <a:solidFill>
                  <a:schemeClr val="tx2">
                    <a:lumMod val="75000"/>
                  </a:schemeClr>
                </a:solidFill>
              </a:rPr>
              <a:t>Posílení ohodnocení péče o děti v náhradních rodinách (dávky PP a SVPP)</a:t>
            </a:r>
          </a:p>
          <a:p>
            <a:pPr marL="571500" indent="-571500">
              <a:buFont typeface="+mj-lt"/>
              <a:buAutoNum type="alphaUcPeriod"/>
            </a:pPr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>
              <a:buFont typeface="+mj-lt"/>
              <a:buAutoNum type="alphaUcPeriod"/>
            </a:pPr>
            <a:r>
              <a:rPr lang="cs-CZ" sz="2600" dirty="0">
                <a:solidFill>
                  <a:schemeClr val="tx2">
                    <a:lumMod val="75000"/>
                  </a:schemeClr>
                </a:solidFill>
              </a:rPr>
              <a:t>Podpora péče o děti v krizových zařízeních (ZDVOP)</a:t>
            </a:r>
          </a:p>
          <a:p>
            <a:pPr marL="571500" indent="-571500">
              <a:buFont typeface="+mj-lt"/>
              <a:buAutoNum type="alphaUcPeriod"/>
            </a:pPr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>
              <a:buFont typeface="+mj-lt"/>
              <a:buAutoNum type="alphaUcPeriod"/>
            </a:pPr>
            <a:r>
              <a:rPr lang="cs-CZ" sz="2600" dirty="0">
                <a:solidFill>
                  <a:schemeClr val="tx2">
                    <a:lumMod val="75000"/>
                  </a:schemeClr>
                </a:solidFill>
              </a:rPr>
              <a:t>Omezení institucionální péče o nejmladší děti</a:t>
            </a:r>
          </a:p>
          <a:p>
            <a:pPr marL="571500" indent="-571500">
              <a:buFont typeface="+mj-lt"/>
              <a:buAutoNum type="alphaUcPeriod"/>
            </a:pPr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>
              <a:buFont typeface="+mj-lt"/>
              <a:buAutoNum type="alphaUcPeriod"/>
            </a:pPr>
            <a:r>
              <a:rPr lang="cs-CZ" sz="2600" dirty="0">
                <a:solidFill>
                  <a:schemeClr val="tx2">
                    <a:lumMod val="75000"/>
                  </a:schemeClr>
                </a:solidFill>
              </a:rPr>
              <a:t>Podpora mladých dospělých opouštějících náhradní péči</a:t>
            </a:r>
          </a:p>
          <a:p>
            <a:pPr marL="571500" indent="-571500">
              <a:buFont typeface="+mj-lt"/>
              <a:buAutoNum type="alphaUcPeriod"/>
            </a:pPr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757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172749" y="5661248"/>
            <a:ext cx="7632848" cy="953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210145"/>
          </a:xfrm>
        </p:spPr>
        <p:txBody>
          <a:bodyPr>
            <a:normAutofit/>
          </a:bodyPr>
          <a:lstStyle/>
          <a:p>
            <a:r>
              <a:rPr lang="cs-CZ" sz="3100" b="1" dirty="0">
                <a:solidFill>
                  <a:schemeClr val="accent5">
                    <a:lumMod val="50000"/>
                  </a:schemeClr>
                </a:solidFill>
              </a:rPr>
              <a:t>Náhradní péče o děti</a:t>
            </a:r>
            <a:br>
              <a:rPr lang="cs-CZ" sz="31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cs-CZ" sz="2400" i="1" dirty="0">
                <a:solidFill>
                  <a:schemeClr val="accent5">
                    <a:lumMod val="50000"/>
                  </a:schemeClr>
                </a:solidFill>
              </a:rPr>
              <a:t>Základní východiska</a:t>
            </a:r>
            <a:endParaRPr lang="cs-CZ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592" y="1412775"/>
            <a:ext cx="7787208" cy="5445225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20000"/>
              </a:lnSpc>
              <a:buFont typeface="+mj-lt"/>
              <a:buAutoNum type="arabicPeriod"/>
            </a:pP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Pokud dítě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nemůže vyrůstat se svými rodiči a potřeby dítěte není možné naplnit ani s podporou rodičů (odborná a materiální) </a:t>
            </a: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je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zákonný postup řešení situace dítěte </a:t>
            </a: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(postup OSPOD a soudů) následující:</a:t>
            </a:r>
          </a:p>
          <a:p>
            <a:pPr marL="857250" lvl="1" indent="-457200" algn="just">
              <a:lnSpc>
                <a:spcPct val="120000"/>
              </a:lnSpc>
              <a:buFont typeface="+mj-lt"/>
              <a:buAutoNum type="alphaUcPeriod"/>
            </a:pPr>
            <a:r>
              <a:rPr lang="cs-CZ" sz="1600" b="1" dirty="0">
                <a:solidFill>
                  <a:schemeClr val="accent5">
                    <a:lumMod val="50000"/>
                  </a:schemeClr>
                </a:solidFill>
              </a:rPr>
              <a:t>Péči o dítě zajistí osoby dítěti příbuzné </a:t>
            </a:r>
            <a:r>
              <a:rPr lang="cs-CZ" sz="1600" dirty="0">
                <a:solidFill>
                  <a:schemeClr val="accent5">
                    <a:lumMod val="50000"/>
                  </a:schemeClr>
                </a:solidFill>
              </a:rPr>
              <a:t>(OSPOD nejprve oslovuje biologické a právní příbuzné dítěte)</a:t>
            </a:r>
          </a:p>
          <a:p>
            <a:pPr marL="857250" lvl="1" indent="-457200" algn="just">
              <a:lnSpc>
                <a:spcPct val="120000"/>
              </a:lnSpc>
              <a:buFont typeface="+mj-lt"/>
              <a:buAutoNum type="alphaUcPeriod"/>
            </a:pPr>
            <a:r>
              <a:rPr lang="cs-CZ" sz="1600" dirty="0">
                <a:solidFill>
                  <a:schemeClr val="accent5">
                    <a:lumMod val="50000"/>
                  </a:schemeClr>
                </a:solidFill>
              </a:rPr>
              <a:t>Pokud se nemůže péče o dítě ujmout žádný příbuzný, hledá se </a:t>
            </a:r>
            <a:r>
              <a:rPr lang="cs-CZ" sz="1600" b="1" dirty="0">
                <a:solidFill>
                  <a:schemeClr val="accent5">
                    <a:lumMod val="50000"/>
                  </a:schemeClr>
                </a:solidFill>
              </a:rPr>
              <a:t>osoba dítěti blízká</a:t>
            </a:r>
            <a:r>
              <a:rPr lang="cs-CZ" sz="1600" dirty="0">
                <a:solidFill>
                  <a:schemeClr val="accent5">
                    <a:lumMod val="50000"/>
                  </a:schemeClr>
                </a:solidFill>
              </a:rPr>
              <a:t> (dítě zná, mají blízký vztah – sousedka, rodinná známá apod.)</a:t>
            </a:r>
          </a:p>
          <a:p>
            <a:pPr marL="857250" lvl="1" indent="-457200" algn="just">
              <a:lnSpc>
                <a:spcPct val="120000"/>
              </a:lnSpc>
              <a:buFont typeface="+mj-lt"/>
              <a:buAutoNum type="alphaUcPeriod"/>
            </a:pPr>
            <a:r>
              <a:rPr lang="cs-CZ" sz="1600" dirty="0">
                <a:solidFill>
                  <a:schemeClr val="accent5">
                    <a:lumMod val="50000"/>
                  </a:schemeClr>
                </a:solidFill>
              </a:rPr>
              <a:t>Dítěte se nemůže ujmout žádná osoba příbuzná či blízká – hledá se </a:t>
            </a:r>
            <a:r>
              <a:rPr lang="cs-CZ" sz="1600" b="1" dirty="0">
                <a:solidFill>
                  <a:schemeClr val="accent5">
                    <a:lumMod val="50000"/>
                  </a:schemeClr>
                </a:solidFill>
              </a:rPr>
              <a:t>náhradní rodina zprostředkovaná úředně</a:t>
            </a:r>
            <a:r>
              <a:rPr lang="cs-CZ" sz="1600" dirty="0">
                <a:solidFill>
                  <a:schemeClr val="accent5">
                    <a:lumMod val="50000"/>
                  </a:schemeClr>
                </a:solidFill>
              </a:rPr>
              <a:t> (pěstounská či poručenská péče, případně osvojení)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cs-CZ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algn="just">
              <a:lnSpc>
                <a:spcPct val="120000"/>
              </a:lnSpc>
              <a:buFont typeface="+mj-lt"/>
              <a:buAutoNum type="arabicPeriod" startAt="2"/>
            </a:pP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Pokud je třeba zajistit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okamžitou péči o bezprostředně ohrožené dítě</a:t>
            </a: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br>
              <a:rPr lang="cs-CZ" sz="2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je  možné ho umístit dočasně do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pěstounské péče na přechodnou dobu </a:t>
            </a: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nebo do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zařízení pro děti vyžadující okamžitou </a:t>
            </a: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pomoc.</a:t>
            </a:r>
          </a:p>
          <a:p>
            <a:pPr marL="457200" indent="-457200" algn="just">
              <a:lnSpc>
                <a:spcPct val="120000"/>
              </a:lnSpc>
              <a:buFont typeface="+mj-lt"/>
              <a:buAutoNum type="arabicPeriod" startAt="2"/>
            </a:pPr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Jako </a:t>
            </a:r>
            <a:r>
              <a:rPr lang="cs-CZ" sz="2000" b="1" dirty="0">
                <a:solidFill>
                  <a:schemeClr val="accent5">
                    <a:lumMod val="50000"/>
                  </a:schemeClr>
                </a:solidFill>
              </a:rPr>
              <a:t>poslední možnost by měla být péče institucionální (ústavní).</a:t>
            </a:r>
          </a:p>
          <a:p>
            <a:pPr algn="just">
              <a:lnSpc>
                <a:spcPct val="120000"/>
              </a:lnSpc>
            </a:pPr>
            <a:endParaRPr lang="cs-CZ" sz="2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cs-CZ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Vždy zůstává snaha o návrat dítěte do vlastní rodiny,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cs-CZ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případě ústavní péče také snaha o nalezení náhradní rodinné péče.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533830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971600" y="5517232"/>
            <a:ext cx="76328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8917" y="29256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600" b="1" dirty="0">
                <a:solidFill>
                  <a:schemeClr val="accent5">
                    <a:lumMod val="50000"/>
                  </a:schemeClr>
                </a:solidFill>
              </a:rPr>
              <a:t>Děti mimo rodinu</a:t>
            </a:r>
            <a:br>
              <a:rPr lang="cs-CZ" sz="36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cs-CZ" sz="3100" b="1" i="1" dirty="0">
                <a:solidFill>
                  <a:schemeClr val="accent5">
                    <a:lumMod val="50000"/>
                  </a:schemeClr>
                </a:solidFill>
              </a:rPr>
              <a:t>Statistiky</a:t>
            </a:r>
            <a:endParaRPr lang="cs-CZ" sz="27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340768"/>
            <a:ext cx="7859216" cy="5328592"/>
          </a:xfr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0" lvl="1" indent="0" algn="just">
              <a:buNone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Počet dětí v dětských domovech do 3 let klesá díky postupným zákonným úpravám </a:t>
            </a:r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(podpora pěstounské péče a PP na přechodnou dobu) z 1 428 dětí v roce 2011 na 518 dětí v roce 2021, </a:t>
            </a: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dětí do 3 let je v DD do 3 let 228 </a:t>
            </a:r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a pouze ve třech krajích mají více jak 30 dětí do 3 let v DD do 3 let. </a:t>
            </a:r>
          </a:p>
          <a:p>
            <a:pPr marL="0" lvl="1" indent="0" algn="just">
              <a:buNone/>
            </a:pPr>
            <a:endParaRPr lang="cs-CZ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0" algn="just">
              <a:buNone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Počet dětí v dětských domovech a dalších ústavech školského typu se snižuje jen velmi mírně</a:t>
            </a:r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 (ze 7 150 dětí v roce 2011 na 6 446 dětí v roce 2020).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0" algn="just">
              <a:buNone/>
            </a:pPr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Od roku 2010 počet pěstounů a dětí v pěstounské péči sice narostl</a:t>
            </a: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, v posledních letech jejich počet ale spíše stagnuje a zejména ubývá pěstounů na přechodnou dobu </a:t>
            </a:r>
          </a:p>
          <a:p>
            <a:pPr marL="685800" lvl="2" algn="just"/>
            <a:r>
              <a:rPr lang="cs-CZ" sz="1400" dirty="0">
                <a:solidFill>
                  <a:schemeClr val="tx2">
                    <a:lumMod val="75000"/>
                  </a:schemeClr>
                </a:solidFill>
              </a:rPr>
              <a:t>chybí noví zájemci, současní přechodní pěstouni ukončují činnost z existenciálních důvodů.</a:t>
            </a:r>
          </a:p>
          <a:p>
            <a:pPr marL="685800" lvl="2" algn="just"/>
            <a:r>
              <a:rPr lang="cs-CZ" sz="1400" dirty="0">
                <a:solidFill>
                  <a:schemeClr val="tx2">
                    <a:lumMod val="75000"/>
                  </a:schemeClr>
                </a:solidFill>
              </a:rPr>
              <a:t>dávky pěstounské péče nebyly dlouhodobě zvýšeny, zatímco narůstají životní náklady, stoupá průměrná mzda a rovněž jsou příjmy rodin sníženy v důsledku pandemie Covid-19. </a:t>
            </a:r>
          </a:p>
          <a:p>
            <a:pPr marL="0" lvl="1" indent="0" algn="ctr">
              <a:buNone/>
            </a:pPr>
            <a:endParaRPr lang="cs-CZ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0" algn="ctr">
              <a:buNone/>
            </a:pPr>
            <a:endParaRPr lang="cs-CZ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0" algn="ctr">
              <a:buNone/>
            </a:pPr>
            <a:r>
              <a:rPr lang="cs-CZ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Podpora pěstounské péče tedy prokazatelně vede ke snížení počtu dětí v péči ústavní, pro další posílení jejích kapacit (stoupající náklady, náročnější péče o starší děti) je nutné podporu dále posílit.</a:t>
            </a: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862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74639"/>
            <a:ext cx="7931224" cy="922114"/>
          </a:xfrm>
        </p:spPr>
        <p:txBody>
          <a:bodyPr>
            <a:normAutofit fontScale="90000"/>
          </a:bodyPr>
          <a:lstStyle/>
          <a:p>
            <a:r>
              <a:rPr lang="cs-CZ" sz="3100" b="1" dirty="0">
                <a:solidFill>
                  <a:schemeClr val="tx2">
                    <a:lumMod val="75000"/>
                  </a:schemeClr>
                </a:solidFill>
              </a:rPr>
              <a:t>Náhradní rodinná péče</a:t>
            </a:r>
            <a:br>
              <a:rPr lang="cs-CZ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700" i="1" dirty="0">
                <a:solidFill>
                  <a:schemeClr val="tx2">
                    <a:lumMod val="75000"/>
                  </a:schemeClr>
                </a:solidFill>
              </a:rPr>
              <a:t>Trocha čísel…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  <a:p>
            <a:pPr marL="0" lvl="1" indent="0" algn="just">
              <a:buNone/>
            </a:pPr>
            <a:endParaRPr lang="cs-CZ" sz="1600" i="1" dirty="0"/>
          </a:p>
        </p:txBody>
      </p:sp>
      <p:pic>
        <p:nvPicPr>
          <p:cNvPr id="5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Zástupný obsah 1">
            <a:extLst>
              <a:ext uri="{FF2B5EF4-FFF2-40B4-BE49-F238E27FC236}">
                <a16:creationId xmlns:a16="http://schemas.microsoft.com/office/drawing/2014/main" id="{F41A5795-63CC-4605-9774-3D30A5550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5273" y="1340768"/>
            <a:ext cx="8024028" cy="5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4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2700" b="1" dirty="0">
                <a:solidFill>
                  <a:schemeClr val="tx2">
                    <a:lumMod val="75000"/>
                  </a:schemeClr>
                </a:solidFill>
              </a:rPr>
              <a:t>Schéma podpory ohrožených dětí a rodin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076464"/>
              </p:ext>
            </p:extLst>
          </p:nvPr>
        </p:nvGraphicFramePr>
        <p:xfrm>
          <a:off x="457200" y="1196752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 rot="1655210">
            <a:off x="2275054" y="737190"/>
            <a:ext cx="492443" cy="503231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cs-CZ" sz="2000" b="1" dirty="0">
                <a:solidFill>
                  <a:schemeClr val="accent1">
                    <a:lumMod val="75000"/>
                  </a:schemeClr>
                </a:solidFill>
              </a:rPr>
              <a:t>                      Právo dítěte na život v rodině</a:t>
            </a:r>
          </a:p>
        </p:txBody>
      </p:sp>
    </p:spTree>
    <p:extLst>
      <p:ext uri="{BB962C8B-B14F-4D97-AF65-F5344CB8AC3E}">
        <p14:creationId xmlns:p14="http://schemas.microsoft.com/office/powerpoint/2010/main" val="262644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994122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2">
                    <a:lumMod val="75000"/>
                  </a:schemeClr>
                </a:solidFill>
              </a:rPr>
              <a:t>A1. DÁVKY PĚSTOUNSKÉ PÉČE </a:t>
            </a:r>
            <a:br>
              <a:rPr lang="cs-CZ" sz="2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2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  <a:endParaRPr lang="cs-CZ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3" y="1196752"/>
            <a:ext cx="8064897" cy="5352305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cs-CZ" sz="1800" b="1" dirty="0">
                <a:solidFill>
                  <a:schemeClr val="tx2"/>
                </a:solidFill>
              </a:rPr>
              <a:t>Odměna pěstouna a příspěvek při pěstounské péči </a:t>
            </a:r>
            <a:r>
              <a:rPr lang="cs-CZ" sz="1800" dirty="0">
                <a:solidFill>
                  <a:schemeClr val="tx2"/>
                </a:solidFill>
              </a:rPr>
              <a:t>= </a:t>
            </a:r>
            <a:r>
              <a:rPr lang="cs-CZ" sz="1400" dirty="0">
                <a:solidFill>
                  <a:schemeClr val="tx2"/>
                </a:solidFill>
              </a:rPr>
              <a:t>důležitý krok k systémové odlišení profesionální pěstounské péče a péče osob, které pečují o děti jakožto osoby příbuzné či blízké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endParaRPr lang="cs-CZ" sz="1800" dirty="0"/>
          </a:p>
          <a:p>
            <a:pPr marL="0" lvl="1" indent="0" algn="just">
              <a:buNone/>
            </a:pPr>
            <a:endParaRPr lang="cs-CZ" sz="1800" dirty="0"/>
          </a:p>
          <a:p>
            <a:pPr marL="285750" lvl="1" algn="just">
              <a:buFontTx/>
              <a:buChar char="-"/>
            </a:pPr>
            <a:endParaRPr lang="cs-CZ" sz="1800" dirty="0"/>
          </a:p>
          <a:p>
            <a:pPr marL="285750" lvl="1" algn="just"/>
            <a:endParaRPr lang="cs-CZ" sz="1800" dirty="0"/>
          </a:p>
          <a:p>
            <a:pPr marL="0" lvl="1" indent="0" algn="just">
              <a:buNone/>
            </a:pPr>
            <a:endParaRPr lang="cs-CZ" sz="1800" dirty="0"/>
          </a:p>
          <a:p>
            <a:pPr marL="0" lvl="1" indent="0" algn="just">
              <a:buNone/>
            </a:pPr>
            <a:endParaRPr lang="cs-CZ" sz="1500" i="1" dirty="0"/>
          </a:p>
          <a:p>
            <a:pPr marL="0" lvl="1" indent="0" algn="just">
              <a:buNone/>
            </a:pPr>
            <a:endParaRPr lang="cs-CZ" sz="1800" i="1" dirty="0"/>
          </a:p>
          <a:p>
            <a:pPr marL="0" lvl="1" indent="0" algn="just">
              <a:buNone/>
            </a:pPr>
            <a:endParaRPr lang="cs-CZ" sz="1900" i="1" dirty="0"/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2537E448-7028-4981-A765-CDACBDB48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385920"/>
              </p:ext>
            </p:extLst>
          </p:nvPr>
        </p:nvGraphicFramePr>
        <p:xfrm>
          <a:off x="827584" y="1764167"/>
          <a:ext cx="8064897" cy="4900747"/>
        </p:xfrm>
        <a:graphic>
          <a:graphicData uri="http://schemas.openxmlformats.org/drawingml/2006/table">
            <a:tbl>
              <a:tblPr firstRow="1" firstCol="1" bandRow="1"/>
              <a:tblGrid>
                <a:gridCol w="1190559">
                  <a:extLst>
                    <a:ext uri="{9D8B030D-6E8A-4147-A177-3AD203B41FA5}">
                      <a16:colId xmlns:a16="http://schemas.microsoft.com/office/drawing/2014/main" val="1348849209"/>
                    </a:ext>
                  </a:extLst>
                </a:gridCol>
                <a:gridCol w="733178">
                  <a:extLst>
                    <a:ext uri="{9D8B030D-6E8A-4147-A177-3AD203B41FA5}">
                      <a16:colId xmlns:a16="http://schemas.microsoft.com/office/drawing/2014/main" val="153371583"/>
                    </a:ext>
                  </a:extLst>
                </a:gridCol>
                <a:gridCol w="788352">
                  <a:extLst>
                    <a:ext uri="{9D8B030D-6E8A-4147-A177-3AD203B41FA5}">
                      <a16:colId xmlns:a16="http://schemas.microsoft.com/office/drawing/2014/main" val="553366639"/>
                    </a:ext>
                  </a:extLst>
                </a:gridCol>
                <a:gridCol w="713708">
                  <a:extLst>
                    <a:ext uri="{9D8B030D-6E8A-4147-A177-3AD203B41FA5}">
                      <a16:colId xmlns:a16="http://schemas.microsoft.com/office/drawing/2014/main" val="1044015725"/>
                    </a:ext>
                  </a:extLst>
                </a:gridCol>
                <a:gridCol w="785078">
                  <a:extLst>
                    <a:ext uri="{9D8B030D-6E8A-4147-A177-3AD203B41FA5}">
                      <a16:colId xmlns:a16="http://schemas.microsoft.com/office/drawing/2014/main" val="2386625907"/>
                    </a:ext>
                  </a:extLst>
                </a:gridCol>
                <a:gridCol w="598467">
                  <a:extLst>
                    <a:ext uri="{9D8B030D-6E8A-4147-A177-3AD203B41FA5}">
                      <a16:colId xmlns:a16="http://schemas.microsoft.com/office/drawing/2014/main" val="2356853867"/>
                    </a:ext>
                  </a:extLst>
                </a:gridCol>
                <a:gridCol w="1151293">
                  <a:extLst>
                    <a:ext uri="{9D8B030D-6E8A-4147-A177-3AD203B41FA5}">
                      <a16:colId xmlns:a16="http://schemas.microsoft.com/office/drawing/2014/main" val="3835769430"/>
                    </a:ext>
                  </a:extLst>
                </a:gridCol>
                <a:gridCol w="198042">
                  <a:extLst>
                    <a:ext uri="{9D8B030D-6E8A-4147-A177-3AD203B41FA5}">
                      <a16:colId xmlns:a16="http://schemas.microsoft.com/office/drawing/2014/main" val="3244002961"/>
                    </a:ext>
                  </a:extLst>
                </a:gridCol>
                <a:gridCol w="1906220">
                  <a:extLst>
                    <a:ext uri="{9D8B030D-6E8A-4147-A177-3AD203B41FA5}">
                      <a16:colId xmlns:a16="http://schemas.microsoft.com/office/drawing/2014/main" val="345181714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Dlouhodobí pěstouni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Přechodní pěstouni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37663"/>
                  </a:ext>
                </a:extLst>
              </a:tr>
              <a:tr h="35232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dítě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dítě ve st. záv. I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děti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děti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dítě ve st. záv. II-IV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 každé další dítě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912621"/>
                  </a:ext>
                </a:extLst>
              </a:tr>
              <a:tr h="7557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STÁVAJÍCÍ ÚPRAVA:</a:t>
                      </a: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Odměna pěstouna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 prarodičů jen v případě zvláštního zřetele (95 %)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12 000 Kč </a:t>
                      </a: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(8 880 Kč „čistého“ bez slev na dani)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12 000 Kč </a:t>
                      </a: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(8 880 Kč „čistého“ bez slev na dani)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18 000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(bez slev na dani 13 220 Kč)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30 000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(bez slev na dani 22 200 Kč)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30 000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(bez slev 22 200 Kč)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+ 6 000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20 000 Kč 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Bez ohledu na počet svěřených dětí či stupeň závislosti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910704"/>
                  </a:ext>
                </a:extLst>
              </a:tr>
              <a:tr h="15683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NOVELA</a:t>
                      </a: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Zprostředkovaná pěstounská péče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Odměna pěstouna navázaná na koef. min.mzdy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1,0 x MM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15 200 Kč </a:t>
                      </a:r>
                      <a:r>
                        <a:rPr lang="cs-CZ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1,2 x MM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18 240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1,5 x MM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22 800 Kč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2,0 x MM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30 400 Kč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2,0 x MM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30 400 Kč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„hrubého“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+ 0,5xMM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(7 600 Kč)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+ 0,75xMM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(11 400 Kč)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(ve st. </a:t>
                      </a:r>
                      <a:r>
                        <a:rPr lang="cs-CZ" sz="8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záv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III nebo IV)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- 1,8 x MM (27 360 Kč) při péči o 0 nebo 1 dítě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- 2 x MM (30 400 Kč) za 1 dítě ve </a:t>
                      </a:r>
                      <a:r>
                        <a:rPr lang="cs-CZ" sz="8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st.I</a:t>
                      </a: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závislosti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1275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- 2,2 x MM (33 440 Kč) za 1 dítě ve </a:t>
                      </a:r>
                      <a:r>
                        <a:rPr lang="cs-CZ" sz="8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st.II</a:t>
                      </a: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-IV</a:t>
                      </a: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+ 0,3 x MM (4 560 Kč) za každé další dítě nebo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+ 0,5 x MM (7 600 Kč) v případě 1 dítěte ve st. III nebo IV závislosti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871356"/>
                  </a:ext>
                </a:extLst>
              </a:tr>
              <a:tr h="11133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Nezprostředkovaná pěstounská péče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(tety, strýcové, zletilí sourozenci, osoby blízké)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2,3násobek ŽM za každé dítě 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(nezdaňuje se, </a:t>
                      </a:r>
                      <a:r>
                        <a:rPr lang="cs-CZ" sz="8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nezpojistňuje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 x ŽM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8 878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 x ŽM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8 878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 x ŽM x 2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17 756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 x ŽM x 3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26 634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5,5 x ŽM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21 230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+ 2,3 x ŽM (8 878 Kč)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+ 5,5 x ŽM (21 230 Kč)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(ve st. </a:t>
                      </a:r>
                      <a:r>
                        <a:rPr lang="cs-CZ" sz="8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záv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III nebo IV)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XXXX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(PPPD je vždy zprostředkovaná)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574315"/>
                  </a:ext>
                </a:extLst>
              </a:tr>
              <a:tr h="7924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Prarodiče </a:t>
                      </a: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(1,8 x ŽM)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Snížení koeficientu s ohledem na subsidiární vyživovací povinnost (nezdaňuje se, nezpojistňuje)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 x ŽM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6 948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 x ŽM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6 948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 x ŽM x 2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13 896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 x ŽM x 3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20 844 Kč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5,5 x  ŽM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21 230 Kč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+ 1,8 x ŽM (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6 948 Kč)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+ 5,5 x ŽM (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21 230 Kč 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(ve st. </a:t>
                      </a:r>
                      <a:r>
                        <a:rPr lang="cs-CZ" sz="8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záv</a:t>
                      </a: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III nebo IV)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XXX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(PPPD je vždy zprostředkovaná)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563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25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994122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2">
                    <a:lumMod val="75000"/>
                  </a:schemeClr>
                </a:solidFill>
              </a:rPr>
              <a:t>A1. DÁVKY PĚSTOUNSKÉ PÉČE </a:t>
            </a:r>
            <a:br>
              <a:rPr lang="cs-CZ" sz="2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2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  <a:endParaRPr lang="cs-CZ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3" y="1196752"/>
            <a:ext cx="8064897" cy="5352305"/>
          </a:xfrm>
        </p:spPr>
        <p:txBody>
          <a:bodyPr>
            <a:normAutofit fontScale="85000" lnSpcReduction="20000"/>
          </a:bodyPr>
          <a:lstStyle/>
          <a:p>
            <a:pPr marL="0" lvl="1" indent="0" algn="just">
              <a:buNone/>
            </a:pPr>
            <a:r>
              <a:rPr lang="cs-CZ" sz="2000" b="1" u="sng" dirty="0">
                <a:solidFill>
                  <a:schemeClr val="tx2"/>
                </a:solidFill>
              </a:rPr>
              <a:t>Odměna pěstouna a příspěvek při pěstounské péči – příklady</a:t>
            </a:r>
            <a:r>
              <a:rPr lang="cs-CZ" sz="2000" u="sng" dirty="0">
                <a:solidFill>
                  <a:schemeClr val="tx2"/>
                </a:solidFill>
              </a:rPr>
              <a:t>: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cs-CZ" sz="2000" u="sng" dirty="0">
              <a:solidFill>
                <a:schemeClr val="tx2"/>
              </a:solidFill>
            </a:endParaRPr>
          </a:p>
          <a:p>
            <a:pPr marL="285750" lvl="1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1" u="sng" dirty="0">
                <a:solidFill>
                  <a:schemeClr val="tx2"/>
                </a:solidFill>
              </a:rPr>
              <a:t>Rodina z příkladu č. 1 </a:t>
            </a:r>
            <a:r>
              <a:rPr lang="cs-CZ" sz="1800" dirty="0">
                <a:solidFill>
                  <a:schemeClr val="tx2"/>
                </a:solidFill>
              </a:rPr>
              <a:t>– </a:t>
            </a:r>
            <a:r>
              <a:rPr lang="cs-CZ" sz="1800" b="1" dirty="0">
                <a:solidFill>
                  <a:schemeClr val="tx2"/>
                </a:solidFill>
              </a:rPr>
              <a:t>Zprostředkovaná PP, chlapeček 4 roky, lehčí zdravotní postižení</a:t>
            </a:r>
            <a:r>
              <a:rPr lang="cs-CZ" sz="1800" dirty="0">
                <a:solidFill>
                  <a:schemeClr val="tx2"/>
                </a:solidFill>
              </a:rPr>
              <a:t>: odměna pěstouna ve výši 1,2x MM (18 240 Kč „hrubého“) + příspěvek na úhradu potřeb dítěte 5 115 Kč </a:t>
            </a:r>
            <a:br>
              <a:rPr lang="cs-CZ" sz="1800" dirty="0">
                <a:solidFill>
                  <a:schemeClr val="tx2"/>
                </a:solidFill>
              </a:rPr>
            </a:br>
            <a:r>
              <a:rPr lang="cs-CZ" sz="1800" dirty="0">
                <a:solidFill>
                  <a:schemeClr val="tx2"/>
                </a:solidFill>
              </a:rPr>
              <a:t>(st. závislosti I.) + příspěvek na péči 3 300 Kč (celkem za péči o dítě v PP </a:t>
            </a:r>
            <a:r>
              <a:rPr lang="cs-CZ" sz="1800" b="1" dirty="0">
                <a:solidFill>
                  <a:schemeClr val="tx2"/>
                </a:solidFill>
              </a:rPr>
              <a:t>26 655 Kč </a:t>
            </a:r>
            <a:r>
              <a:rPr lang="cs-CZ" sz="1800" dirty="0">
                <a:solidFill>
                  <a:schemeClr val="tx2"/>
                </a:solidFill>
              </a:rPr>
              <a:t>x v ústavu min. 50 000 Kč). Odměnu pobírá paní, je z ní zdravotně a soc. pojištěna a uplatňuje z ní slevy na dani). 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285750" lvl="1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1" u="sng" dirty="0">
                <a:solidFill>
                  <a:schemeClr val="tx2"/>
                </a:solidFill>
              </a:rPr>
              <a:t>Rodina z příkladu č. 2 </a:t>
            </a:r>
            <a:r>
              <a:rPr lang="cs-CZ" sz="1800" b="1" dirty="0">
                <a:solidFill>
                  <a:schemeClr val="tx2"/>
                </a:solidFill>
              </a:rPr>
              <a:t>– Nezprostředkovaná pěstounská péče, babička, 2 vnuci ve věku 8 a 10 let</a:t>
            </a:r>
            <a:r>
              <a:rPr lang="cs-CZ" sz="1800" dirty="0">
                <a:solidFill>
                  <a:schemeClr val="tx2"/>
                </a:solidFill>
              </a:rPr>
              <a:t>: Příspěvek při pěstounské péči 2 x 1,8 ŽM = 13 896 Kč + příspěvek na úhradu potřeb dítěte</a:t>
            </a:r>
            <a:br>
              <a:rPr lang="cs-CZ" sz="1800" dirty="0">
                <a:solidFill>
                  <a:schemeClr val="tx2"/>
                </a:solidFill>
              </a:rPr>
            </a:br>
            <a:r>
              <a:rPr lang="cs-CZ" sz="1800" dirty="0">
                <a:solidFill>
                  <a:schemeClr val="tx2"/>
                </a:solidFill>
              </a:rPr>
              <a:t>2 x 6 105 Kč = 12 210 Kč. Celkem za péči babičky o 2 děti </a:t>
            </a:r>
            <a:r>
              <a:rPr lang="cs-CZ" sz="1800" b="1" dirty="0">
                <a:solidFill>
                  <a:schemeClr val="tx2"/>
                </a:solidFill>
              </a:rPr>
              <a:t>26 106 Kč. </a:t>
            </a:r>
            <a:r>
              <a:rPr lang="cs-CZ" sz="1800" dirty="0">
                <a:solidFill>
                  <a:schemeClr val="tx2"/>
                </a:solidFill>
              </a:rPr>
              <a:t>Babička pracuje na 0,5 úvazek </a:t>
            </a:r>
            <a:br>
              <a:rPr lang="cs-CZ" sz="1800" dirty="0">
                <a:solidFill>
                  <a:schemeClr val="tx2"/>
                </a:solidFill>
              </a:rPr>
            </a:br>
            <a:r>
              <a:rPr lang="cs-CZ" sz="1800" dirty="0">
                <a:solidFill>
                  <a:schemeClr val="tx2"/>
                </a:solidFill>
              </a:rPr>
              <a:t>v úklidové firmě, tím pádem je zdravotně a sociálně pojištěna a uplatňuje slevy na dani rovněž za oba vnuky svěřené do péče (měsíčně 2 884 Kč), může pobírat i dávky SSP. Zvažuje odchod do předčasného starobního důchodu. 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285750" lvl="1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1800" b="1" u="sng" dirty="0">
                <a:solidFill>
                  <a:schemeClr val="tx2"/>
                </a:solidFill>
              </a:rPr>
              <a:t>Rodina z příkladu č. 3 </a:t>
            </a:r>
            <a:r>
              <a:rPr lang="cs-CZ" sz="1800" b="1" dirty="0">
                <a:solidFill>
                  <a:schemeClr val="tx2"/>
                </a:solidFill>
              </a:rPr>
              <a:t>– Nezprostředkovaná pěstounská péče teta a strýc, 2 sirotci ve věku 12 </a:t>
            </a:r>
            <a:br>
              <a:rPr lang="cs-CZ" sz="1800" b="1" dirty="0">
                <a:solidFill>
                  <a:schemeClr val="tx2"/>
                </a:solidFill>
              </a:rPr>
            </a:br>
            <a:r>
              <a:rPr lang="cs-CZ" sz="1800" b="1" dirty="0">
                <a:solidFill>
                  <a:schemeClr val="tx2"/>
                </a:solidFill>
              </a:rPr>
              <a:t>a 16 let v poručenské péči</a:t>
            </a:r>
            <a:r>
              <a:rPr lang="cs-CZ" sz="1800" dirty="0">
                <a:solidFill>
                  <a:schemeClr val="tx2"/>
                </a:solidFill>
              </a:rPr>
              <a:t>: Příspěvek při pěstounské péči 2 x 2,3 ŽM = 17 756 Kč, děti místo příspěvku na úhradu potřeb dítěte pobírají sirotčí důchod 2 x 12 000 Kč. Celkem rodina za péči o 2 sirotky pobírá </a:t>
            </a:r>
            <a:r>
              <a:rPr lang="cs-CZ" sz="1800" b="1" dirty="0">
                <a:solidFill>
                  <a:schemeClr val="tx2"/>
                </a:solidFill>
              </a:rPr>
              <a:t>41 756 Kč</a:t>
            </a:r>
            <a:r>
              <a:rPr lang="cs-CZ" sz="1800" dirty="0">
                <a:solidFill>
                  <a:schemeClr val="tx2"/>
                </a:solidFill>
              </a:rPr>
              <a:t>. Strýc je zaměstnán, slevy na dani uplatňuje nejen za své děti, ale i za děti v PP. Paní je v domácnosti na RD s nejmladším dítětem, zdravotní pojištění za ní hradí stát, pro účely DP jde o náhradní dobu pojištění.</a:t>
            </a:r>
            <a:endParaRPr lang="cs-CZ" sz="1800" dirty="0"/>
          </a:p>
          <a:p>
            <a:pPr marL="285750" lvl="1" algn="just"/>
            <a:endParaRPr lang="cs-CZ" sz="1800" dirty="0"/>
          </a:p>
          <a:p>
            <a:pPr marL="0" lvl="1" indent="0" algn="just">
              <a:buNone/>
            </a:pPr>
            <a:endParaRPr lang="cs-CZ" sz="1800" dirty="0"/>
          </a:p>
          <a:p>
            <a:pPr marL="0" lvl="1" indent="0" algn="just">
              <a:buNone/>
            </a:pPr>
            <a:endParaRPr lang="cs-CZ" sz="1500" i="1" dirty="0"/>
          </a:p>
          <a:p>
            <a:pPr marL="0" lvl="1" indent="0" algn="just">
              <a:buNone/>
            </a:pPr>
            <a:endParaRPr lang="cs-CZ" sz="1800" i="1" dirty="0"/>
          </a:p>
          <a:p>
            <a:pPr marL="0" lvl="1" indent="0" algn="just">
              <a:buNone/>
            </a:pPr>
            <a:endParaRPr lang="cs-CZ" sz="1900" i="1" dirty="0"/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5749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994122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tx2">
                    <a:lumMod val="75000"/>
                  </a:schemeClr>
                </a:solidFill>
              </a:rPr>
              <a:t>A1. DÁVKY PĚSTOUNSKÉ PÉČE </a:t>
            </a:r>
            <a:br>
              <a:rPr lang="cs-CZ" sz="2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2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  <a:endParaRPr lang="cs-CZ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3" y="1196752"/>
            <a:ext cx="8064897" cy="5352305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cs-CZ" sz="1900" b="1" u="sng" dirty="0">
                <a:solidFill>
                  <a:schemeClr val="tx2"/>
                </a:solidFill>
              </a:rPr>
              <a:t>Novela upravuje</a:t>
            </a:r>
            <a:r>
              <a:rPr lang="cs-CZ" sz="1900" b="1" dirty="0">
                <a:solidFill>
                  <a:schemeClr val="tx2"/>
                </a:solidFill>
              </a:rPr>
              <a:t>:</a:t>
            </a:r>
          </a:p>
          <a:p>
            <a:pPr marL="0" lvl="1" indent="0" algn="just">
              <a:buNone/>
            </a:pPr>
            <a:endParaRPr lang="cs-CZ" sz="1900" b="1" dirty="0">
              <a:solidFill>
                <a:schemeClr val="tx2"/>
              </a:solidFill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cs-CZ" sz="1900" b="1" dirty="0">
                <a:solidFill>
                  <a:schemeClr val="tx2"/>
                </a:solidFill>
              </a:rPr>
              <a:t>Nárok na příspěvek při převzetí dítě i pro přechodné pěstouny </a:t>
            </a:r>
            <a:r>
              <a:rPr lang="cs-CZ" sz="1900" dirty="0">
                <a:solidFill>
                  <a:schemeClr val="tx2"/>
                </a:solidFill>
              </a:rPr>
              <a:t>(jednorázová dávka dle věku dítěte 8 000-10 000 Kč na nákup vybavení a ošacení pro převzaté dítě, u PPPD omezeno)</a:t>
            </a:r>
          </a:p>
          <a:p>
            <a:pPr marL="0" lvl="1" indent="0" algn="just">
              <a:buNone/>
            </a:pPr>
            <a:endParaRPr lang="cs-CZ" sz="1800" b="1" dirty="0">
              <a:solidFill>
                <a:schemeClr val="tx2"/>
              </a:solidFill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2"/>
                </a:solidFill>
              </a:rPr>
              <a:t>Nárok na příspěvek na úhradu potřeb dítěte i pro děti svěřené do péče jiné osoby podle § 953 OZ (svěřenectví) </a:t>
            </a:r>
            <a:r>
              <a:rPr lang="cs-CZ" sz="1800" dirty="0">
                <a:solidFill>
                  <a:schemeClr val="tx2"/>
                </a:solidFill>
              </a:rPr>
              <a:t>– po odečtení výživného stanoveného soudem.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2"/>
                </a:solidFill>
              </a:rPr>
              <a:t>Upřesnění a zjednodušení řízení o dávkách pěstounské péče, posuzování fakticity péče pro nárok na dávky a uzavření dohody o výkonu pěstounské péče.</a:t>
            </a:r>
          </a:p>
          <a:p>
            <a:pPr marL="0" lvl="1" indent="0" algn="just">
              <a:buNone/>
            </a:pPr>
            <a:endParaRPr lang="cs-CZ" sz="1800" dirty="0">
              <a:solidFill>
                <a:schemeClr val="tx2"/>
              </a:solidFill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2"/>
                </a:solidFill>
              </a:rPr>
              <a:t>Možnost OSPOD podat soudu návrh na zrušení pěstounské či poručenské péče, pokud OSPOD vyhodnotí, že péče neplní svůj účel.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2"/>
              </a:solidFill>
            </a:endParaRPr>
          </a:p>
          <a:p>
            <a:pPr marL="0" lvl="1" indent="0" algn="just">
              <a:buNone/>
            </a:pPr>
            <a:endParaRPr lang="cs-CZ" sz="1900" dirty="0"/>
          </a:p>
          <a:p>
            <a:pPr marL="0" lvl="1" indent="0" algn="just">
              <a:buNone/>
            </a:pPr>
            <a:endParaRPr lang="cs-CZ" sz="1900" dirty="0"/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898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cs-CZ" sz="2400" b="1" dirty="0">
                <a:solidFill>
                  <a:schemeClr val="tx2">
                    <a:lumMod val="75000"/>
                  </a:schemeClr>
                </a:solidFill>
              </a:rPr>
              <a:t>A2. </a:t>
            </a:r>
            <a:r>
              <a:rPr lang="cs-CZ" sz="2400" b="1" cap="all" dirty="0">
                <a:solidFill>
                  <a:schemeClr val="tx2">
                    <a:lumMod val="75000"/>
                  </a:schemeClr>
                </a:solidFill>
              </a:rPr>
              <a:t>příspěvek na doprovázení PĚSTOUNSKÝCH rodin (</a:t>
            </a:r>
            <a:r>
              <a:rPr lang="cs-CZ" sz="2400" b="1" cap="all" dirty="0" err="1">
                <a:solidFill>
                  <a:schemeClr val="tx2">
                    <a:lumMod val="75000"/>
                  </a:schemeClr>
                </a:solidFill>
              </a:rPr>
              <a:t>spvpp</a:t>
            </a:r>
            <a:r>
              <a:rPr lang="cs-CZ" sz="2400" b="1" cap="all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cs-CZ" sz="22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  <a:br>
              <a:rPr lang="cs-CZ" i="1" dirty="0">
                <a:solidFill>
                  <a:schemeClr val="tx2">
                    <a:lumMod val="75000"/>
                  </a:schemeClr>
                </a:solidFill>
              </a:rPr>
            </a:br>
            <a:endParaRPr lang="cs-CZ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196752"/>
            <a:ext cx="7859216" cy="56612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Současná výše SPVPP je </a:t>
            </a:r>
            <a:r>
              <a:rPr lang="cs-CZ" sz="2400" u="sng" dirty="0">
                <a:solidFill>
                  <a:schemeClr val="tx2">
                    <a:lumMod val="50000"/>
                  </a:schemeClr>
                </a:solidFill>
              </a:rPr>
              <a:t>48 000 Kč na doprovázení 1 rodiny na 1 rok </a:t>
            </a:r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(od 1. 1. 2013 nezvýšeno)</a:t>
            </a:r>
          </a:p>
          <a:p>
            <a:pPr marL="0" indent="0" algn="just">
              <a:buNone/>
            </a:pPr>
            <a:endParaRPr lang="cs-CZ" sz="2400" b="1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cs-CZ" sz="2400" b="1" u="sng" dirty="0">
                <a:solidFill>
                  <a:schemeClr val="tx2">
                    <a:lumMod val="50000"/>
                  </a:schemeClr>
                </a:solidFill>
              </a:rPr>
              <a:t>Novela navrhuje:</a:t>
            </a:r>
          </a:p>
          <a:p>
            <a:pPr algn="just"/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zvýšení státního příspěvku </a:t>
            </a: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na 54 000 Kč na doprovázení </a:t>
            </a:r>
            <a:br>
              <a:rPr lang="cs-CZ" sz="24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1 rodiny na 1 rok</a:t>
            </a:r>
          </a:p>
          <a:p>
            <a:pPr algn="just"/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Zavedení povinnosti příjemce SPVPP předkládat příslušné </a:t>
            </a:r>
            <a:r>
              <a:rPr lang="cs-CZ" sz="2400" dirty="0" err="1">
                <a:solidFill>
                  <a:schemeClr val="tx2">
                    <a:lumMod val="50000"/>
                  </a:schemeClr>
                </a:solidFill>
              </a:rPr>
              <a:t>KrP</a:t>
            </a:r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 ÚP ČR </a:t>
            </a: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přehled čerpání SPVPP </a:t>
            </a:r>
            <a:r>
              <a:rPr lang="cs-CZ" sz="2400" dirty="0">
                <a:solidFill>
                  <a:schemeClr val="tx2">
                    <a:lumMod val="50000"/>
                  </a:schemeClr>
                </a:solidFill>
              </a:rPr>
              <a:t>za uplynulý kalendářní rok </a:t>
            </a: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a vrátit případnou nevyčerpanou částku státního příspěvku .</a:t>
            </a:r>
          </a:p>
          <a:p>
            <a:pPr algn="just"/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Omezení možnosti změnit doprovázející subjekt ze strany pěstouna – max. 1 x ročně k 1.1. nebo 1.7.   zamezení duplicitního čerpání SPVPP</a:t>
            </a:r>
          </a:p>
          <a:p>
            <a:pPr marL="0" indent="0" algn="just">
              <a:buNone/>
            </a:pPr>
            <a:endParaRPr lang="cs-CZ" sz="2400" b="1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cs-CZ" sz="24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cs-CZ" sz="23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95D07A03-570C-433E-92A9-EEB93FCBB3C0}"/>
              </a:ext>
            </a:extLst>
          </p:cNvPr>
          <p:cNvSpPr/>
          <p:nvPr/>
        </p:nvSpPr>
        <p:spPr>
          <a:xfrm flipV="1">
            <a:off x="7164288" y="5655856"/>
            <a:ext cx="14401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7805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100" b="1" dirty="0">
                <a:solidFill>
                  <a:schemeClr val="tx2">
                    <a:lumMod val="75000"/>
                  </a:schemeClr>
                </a:solidFill>
              </a:rPr>
              <a:t>B. </a:t>
            </a:r>
            <a:r>
              <a:rPr lang="cs-CZ" sz="3100" b="1" cap="all" dirty="0">
                <a:solidFill>
                  <a:schemeClr val="tx2">
                    <a:lumMod val="75000"/>
                  </a:schemeClr>
                </a:solidFill>
              </a:rPr>
              <a:t>PŘÍSPĚVEK NA Provoz ZDVOP</a:t>
            </a:r>
            <a:br>
              <a:rPr lang="cs-CZ" sz="3100" b="1" cap="al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2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cs-CZ" sz="2000" b="1" u="sng" dirty="0">
                <a:solidFill>
                  <a:schemeClr val="tx2">
                    <a:lumMod val="75000"/>
                  </a:schemeClr>
                </a:solidFill>
              </a:rPr>
              <a:t>Novela navrhuje</a:t>
            </a:r>
          </a:p>
          <a:p>
            <a:pPr algn="just"/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navýšení státního příspěvku na provoz zařízení pro děti vyžadující okamžitou pomoc na 36 000 Kč/měsíc/dítě</a:t>
            </a:r>
          </a:p>
          <a:p>
            <a:pPr algn="just"/>
            <a:endParaRPr lang="cs-CZ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cs-CZ" sz="1800" b="1" u="sng" dirty="0">
                <a:solidFill>
                  <a:schemeClr val="tx2">
                    <a:lumMod val="75000"/>
                  </a:schemeClr>
                </a:solidFill>
              </a:rPr>
              <a:t>Proč dané opatření prosazovat?</a:t>
            </a:r>
          </a:p>
          <a:p>
            <a:pPr algn="just"/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= provoz ZDVOP je hrazen převážně státním příspěvkem pro zřizovatele ZDVOP: ten nyní činí 22 800 Kč/měsíc/dítě a neodpovídá reálným nákladům, proto je navrženo jeho navýšení na 36 000 Kč/měsíc/dítě</a:t>
            </a:r>
          </a:p>
          <a:p>
            <a:pPr algn="just"/>
            <a:endParaRPr lang="cs-CZ" sz="18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cs-CZ" sz="2000" b="1" u="sng" dirty="0">
                <a:solidFill>
                  <a:schemeClr val="tx2">
                    <a:lumMod val="75000"/>
                  </a:schemeClr>
                </a:solidFill>
              </a:rPr>
              <a:t>K čemu je zařízení pro děti vyžadující okamžitou pomoc (ZDVOP)?</a:t>
            </a:r>
          </a:p>
          <a:p>
            <a:pPr algn="just"/>
            <a:endParaRPr lang="cs-CZ" sz="2000" u="sng" dirty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 algn="just">
              <a:buNone/>
            </a:pPr>
            <a:endParaRPr lang="cs-CZ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947284" y="4869160"/>
            <a:ext cx="7704856" cy="20313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ctr"/>
            <a:r>
              <a:rPr lang="cs-CZ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ZDVOP jsou děti umísťovány 24 hodin denně, 7 dní v týdnu. Je jim poskytnuta základní péče a zprostředkovány odborné služby (např. terapie). Umístění poskytuje prostor pro zahájení intenzivní práce s rodinou. </a:t>
            </a:r>
          </a:p>
          <a:p>
            <a:pPr marL="0" lvl="1" algn="ctr"/>
            <a:r>
              <a:rPr lang="cs-CZ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Maximální délka pobytu dítěte ve ZDVOP je 1 rok. </a:t>
            </a:r>
          </a:p>
          <a:p>
            <a:pPr marL="0" lvl="1" algn="ctr"/>
            <a:r>
              <a:rPr lang="cs-CZ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Ročně je do ZDVOP svěřeno cca 1 800 dětí, část z nich jen na několik dnů, část na několik měsíců. zařízení pro děti vyžadující okamžitou pomoc (ZDVOP) zřizují kraje, města, NNO (známé jsou tzv. Klokánky, těch je 15 z celkových 54 ZDVOP v ČR).</a:t>
            </a:r>
          </a:p>
          <a:p>
            <a:pPr algn="just"/>
            <a:endParaRPr lang="cs-CZ" sz="1400" dirty="0">
              <a:solidFill>
                <a:schemeClr val="bg1"/>
              </a:solidFill>
            </a:endParaRPr>
          </a:p>
        </p:txBody>
      </p:sp>
      <p:pic>
        <p:nvPicPr>
          <p:cNvPr id="5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454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chemeClr val="tx2">
                    <a:lumMod val="75000"/>
                  </a:schemeClr>
                </a:solidFill>
              </a:rPr>
              <a:t>C. Omezení institucionální péče o nejmladší děti</a:t>
            </a:r>
            <a:br>
              <a:rPr lang="cs-CZ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0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124744"/>
            <a:ext cx="7859216" cy="5458618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Od roku 2022 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Souhlas OSPOD se smluvním pobytem každého dítěte ve ZDVOP a v DD3 a se smluvním pobytem dítěte do 15 let věku v DOZP.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Omezení umísťování dětí do DD3 pouze na situaci, pokud jejich zdravotní stav vyžaduje dlouhodobou lůžkovou péči (nepostačuje péče ambulantní) + vypuštění možnosti umístění dítěte do tohoto zařízení z důvodu jeho ohrožení „nevhodným sociálním prostředím“.</a:t>
            </a:r>
          </a:p>
          <a:p>
            <a:pPr algn="just"/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Od roku 2024 následuje </a:t>
            </a:r>
            <a:endParaRPr lang="cs-CZ" sz="1600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Zákaz umístění dětí do 3 let do ZDVOP (jakýkoli právní titul), ostatní děti smluvní pobyt se souhlasem OSPOD či na základě rozhodnutí soudu</a:t>
            </a:r>
          </a:p>
          <a:p>
            <a:pPr algn="just"/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Od roku 2025 přibude kromě výše uvedeného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U dětí do 3 let nelze uložit výchovné opatření dle § 13a ZSPOD pobytem v SVP, ZDVOP, DOZP či zdravotnickém zařízení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Na základě předběžného opatření lze dítě mladší 3 let umístit jen do péče fyzické osoby (nikoli (ústavní péče ani ZDVOP) 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Školská zařízení pro výkon ústavní výchovy – od 4 let (výjimka pro sourozence)</a:t>
            </a:r>
          </a:p>
          <a:p>
            <a:pPr lvl="1" algn="just"/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DOZP – lze od 4 let (smluvní i soudně nařízené pobyty), u dětí ve stupni závislosti III a IV i dříve</a:t>
            </a:r>
          </a:p>
          <a:p>
            <a:pPr marL="457200" lvl="1" indent="0" algn="just">
              <a:buNone/>
            </a:pPr>
            <a:endParaRPr lang="cs-CZ" sz="1600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/>
            <a:endParaRPr lang="cs-CZ" sz="16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cs-CZ" sz="2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3671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>
                <a:solidFill>
                  <a:schemeClr val="tx2">
                    <a:lumMod val="75000"/>
                  </a:schemeClr>
                </a:solidFill>
              </a:rPr>
              <a:t>C. Omezení institucionální péče o nejmladší děti</a:t>
            </a:r>
            <a:br>
              <a:rPr lang="cs-CZ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0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0C2A7902-B81E-4C58-9A79-6D787838D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7584" y="4653136"/>
            <a:ext cx="7873773" cy="2112789"/>
          </a:xfrm>
        </p:spPr>
        <p:txBody>
          <a:bodyPr>
            <a:normAutofit fontScale="55000" lnSpcReduction="20000"/>
          </a:bodyPr>
          <a:lstStyle/>
          <a:p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Je </a:t>
            </a:r>
            <a:r>
              <a:rPr lang="cs-CZ" sz="2300" dirty="0">
                <a:solidFill>
                  <a:schemeClr val="tx2">
                    <a:lumMod val="75000"/>
                  </a:schemeClr>
                </a:solidFill>
              </a:rPr>
              <a:t>patrné, že díky novelizaci zákona o SPOD od 1.1.2013 a dalším změnám v oblasti sociálních služeb a sociální práce došlo k navýšení počtu dětí v NRP a naopak k podstatnému snížení počtu dětí v DD3, DOZP a ZDVOP. V případě přijetí novely se očekává až 40 % nárůst během dalších 5 let. </a:t>
            </a:r>
          </a:p>
          <a:p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Nyní krajské úřady evidují: 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cs-CZ" sz="2200" b="0" dirty="0">
                <a:solidFill>
                  <a:schemeClr val="tx2">
                    <a:lumMod val="75000"/>
                  </a:schemeClr>
                </a:solidFill>
              </a:rPr>
              <a:t>145 žádostí o zařazení do evidence pro výkon PPPD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cs-CZ" sz="2200" b="0" dirty="0">
                <a:solidFill>
                  <a:schemeClr val="tx2">
                    <a:lumMod val="75000"/>
                  </a:schemeClr>
                </a:solidFill>
              </a:rPr>
              <a:t>409 žádostí o zařazení do evidence pro zprostředkování PP 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cs-CZ" sz="2200" b="0" dirty="0">
                <a:solidFill>
                  <a:schemeClr val="tx2">
                    <a:lumMod val="75000"/>
                  </a:schemeClr>
                </a:solidFill>
              </a:rPr>
              <a:t>645 žádostí o zprostředkování osvojení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cs-CZ" sz="2200" b="0" dirty="0">
                <a:solidFill>
                  <a:schemeClr val="tx2">
                    <a:lumMod val="75000"/>
                  </a:schemeClr>
                </a:solidFill>
              </a:rPr>
              <a:t>145 zařazených žadatelů o dlouhodobou pěstounskou péči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cs-CZ" sz="2200" b="0" dirty="0">
                <a:solidFill>
                  <a:schemeClr val="tx2">
                    <a:lumMod val="75000"/>
                  </a:schemeClr>
                </a:solidFill>
              </a:rPr>
              <a:t>674 zařazených rodin pro výkon PPPD + 64 má aktuálně výkon PPPD přerušen</a:t>
            </a:r>
          </a:p>
          <a:p>
            <a:pPr algn="just"/>
            <a:endParaRPr lang="cs-CZ" sz="2000" dirty="0">
              <a:solidFill>
                <a:schemeClr val="tx2">
                  <a:lumMod val="75000"/>
                </a:schemeClr>
              </a:solidFill>
            </a:endParaRPr>
          </a:p>
          <a:p>
            <a:endParaRPr lang="cs-CZ" dirty="0"/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Zástupný obsah 31">
            <a:extLst>
              <a:ext uri="{FF2B5EF4-FFF2-40B4-BE49-F238E27FC236}">
                <a16:creationId xmlns:a16="http://schemas.microsoft.com/office/drawing/2014/main" id="{04BA334C-11C9-475A-A5D6-6005EAB8933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971601" y="1556792"/>
            <a:ext cx="3888432" cy="2743286"/>
          </a:xfrm>
          <a:prstGeom prst="rect">
            <a:avLst/>
          </a:prstGeom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id="{768C3D92-62DC-4C23-9F58-D9BEABBC40CE}"/>
              </a:ext>
            </a:extLst>
          </p:cNvPr>
          <p:cNvGrpSpPr/>
          <p:nvPr/>
        </p:nvGrpSpPr>
        <p:grpSpPr>
          <a:xfrm>
            <a:off x="4936221" y="1463081"/>
            <a:ext cx="3765412" cy="2902587"/>
            <a:chOff x="139406" y="-140458"/>
            <a:chExt cx="6889741" cy="5202519"/>
          </a:xfrm>
        </p:grpSpPr>
        <p:sp>
          <p:nvSpPr>
            <p:cNvPr id="7" name="Textové pole 2">
              <a:extLst>
                <a:ext uri="{FF2B5EF4-FFF2-40B4-BE49-F238E27FC236}">
                  <a16:creationId xmlns:a16="http://schemas.microsoft.com/office/drawing/2014/main" id="{2208CCC9-25D8-46FF-AABC-AB1A9AB04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826" y="-140458"/>
              <a:ext cx="6851321" cy="4063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cs-CZ" sz="1200" dirty="0">
                  <a:solidFill>
                    <a:srgbClr val="11438A"/>
                  </a:solidFill>
                  <a:effectLst/>
                  <a:latin typeface="Roboto Medium"/>
                  <a:ea typeface="Calibri" panose="020F0502020204030204" pitchFamily="34" charset="0"/>
                  <a:cs typeface="Arial" panose="020B0604020202020204" pitchFamily="34" charset="0"/>
                </a:rPr>
                <a:t>Vývoj počtu (samotných) dětí na pobytu v </a:t>
              </a:r>
              <a:r>
                <a:rPr lang="cs-CZ" sz="1200" dirty="0" err="1">
                  <a:solidFill>
                    <a:srgbClr val="11438A"/>
                  </a:solidFill>
                  <a:effectLst/>
                  <a:latin typeface="Roboto Medium"/>
                  <a:ea typeface="Calibri" panose="020F0502020204030204" pitchFamily="34" charset="0"/>
                  <a:cs typeface="Arial" panose="020B0604020202020204" pitchFamily="34" charset="0"/>
                </a:rPr>
                <a:t>dět</a:t>
              </a:r>
              <a:r>
                <a:rPr lang="cs-CZ" sz="1200" dirty="0">
                  <a:solidFill>
                    <a:srgbClr val="11438A"/>
                  </a:solidFill>
                  <a:effectLst/>
                  <a:latin typeface="Roboto Medium"/>
                  <a:ea typeface="Calibri" panose="020F0502020204030204" pitchFamily="34" charset="0"/>
                  <a:cs typeface="Arial" panose="020B0604020202020204" pitchFamily="34" charset="0"/>
                </a:rPr>
                <a:t>. domovech pro děti do 3 let věku </a:t>
              </a:r>
            </a:p>
          </p:txBody>
        </p:sp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7182DB7F-1102-451E-A12B-FC6301EE3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406" y="270345"/>
              <a:ext cx="6480811" cy="479171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729464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>
                <a:solidFill>
                  <a:schemeClr val="tx2">
                    <a:lumMod val="75000"/>
                  </a:schemeClr>
                </a:solidFill>
              </a:rPr>
              <a:t>C. </a:t>
            </a:r>
            <a:r>
              <a:rPr lang="cs-CZ" sz="2800" b="1" cap="all" dirty="0">
                <a:solidFill>
                  <a:schemeClr val="tx2">
                    <a:lumMod val="75000"/>
                  </a:schemeClr>
                </a:solidFill>
              </a:rPr>
              <a:t>zaopatřovací příspěvek</a:t>
            </a:r>
            <a:br>
              <a:rPr lang="cs-CZ" sz="2800" b="1" cap="al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2000" i="1" dirty="0">
                <a:solidFill>
                  <a:schemeClr val="tx2">
                    <a:lumMod val="75000"/>
                  </a:schemeClr>
                </a:solidFill>
              </a:rPr>
              <a:t>Návrh úpravy v novele zákona o sociálně-právní ochraně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nárok mladého dospělého, který </a:t>
            </a:r>
            <a:r>
              <a:rPr lang="cs-CZ" sz="2200" b="1" dirty="0">
                <a:solidFill>
                  <a:schemeClr val="tx2">
                    <a:lumMod val="75000"/>
                  </a:schemeClr>
                </a:solidFill>
              </a:rPr>
              <a:t>opouští náhradní péči a splňuje podmínku nezaopatřenosti </a:t>
            </a:r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(studuje) na:</a:t>
            </a:r>
          </a:p>
          <a:p>
            <a:pPr lvl="1" algn="just"/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opakovaný příspěvek ve výši  15 000 Kč/měsíc, </a:t>
            </a:r>
          </a:p>
          <a:p>
            <a:pPr lvl="1" algn="just"/>
            <a:r>
              <a:rPr lang="cs-CZ" sz="1800" dirty="0">
                <a:solidFill>
                  <a:schemeClr val="tx2">
                    <a:lumMod val="75000"/>
                  </a:schemeClr>
                </a:solidFill>
              </a:rPr>
              <a:t>po ukončení nezaopatřenosti jednorázová částka 25 000 Kč</a:t>
            </a:r>
          </a:p>
          <a:p>
            <a:pPr marL="0" indent="0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600" u="sng" dirty="0">
                <a:solidFill>
                  <a:schemeClr val="tx2">
                    <a:lumMod val="75000"/>
                  </a:schemeClr>
                </a:solidFill>
              </a:rPr>
              <a:t>Proč  dané opatření prosazovat?</a:t>
            </a:r>
          </a:p>
          <a:p>
            <a:pPr marL="0" indent="0" algn="just">
              <a:buNone/>
            </a:pP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= péče ústavu nebo pěstounské rodiny končí v 18. letech dítěte, děti </a:t>
            </a:r>
            <a:r>
              <a:rPr lang="cs-CZ" sz="2200" b="1" dirty="0">
                <a:solidFill>
                  <a:schemeClr val="tx2">
                    <a:lumMod val="75000"/>
                  </a:schemeClr>
                </a:solidFill>
              </a:rPr>
              <a:t>nemají garantováno bydlení ani příjem, často jsou zcela bez prostředků</a:t>
            </a:r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. Ve studiu se proto povede pokračovat jen cca 10% těchto dětí, ačkoliv to zamýšlelo více než 40% z nich.</a:t>
            </a:r>
          </a:p>
          <a:p>
            <a:pPr marL="0" indent="0" algn="just">
              <a:buNone/>
            </a:pPr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= zaopatřovací příspěvek pomůže </a:t>
            </a:r>
            <a:r>
              <a:rPr lang="cs-CZ" sz="2200" b="1" dirty="0">
                <a:solidFill>
                  <a:schemeClr val="tx2">
                    <a:lumMod val="75000"/>
                  </a:schemeClr>
                </a:solidFill>
              </a:rPr>
              <a:t>např. s úhradou bydlení</a:t>
            </a:r>
            <a:r>
              <a:rPr lang="cs-CZ" sz="2200" dirty="0">
                <a:solidFill>
                  <a:schemeClr val="tx2">
                    <a:lumMod val="75000"/>
                  </a:schemeClr>
                </a:solidFill>
              </a:rPr>
              <a:t>, je podmíněn nezaopatřeností, studiem a spoluprací se sociálním kurátorem (individuální plán)</a:t>
            </a:r>
          </a:p>
          <a:p>
            <a:pPr marL="0" indent="0">
              <a:buNone/>
            </a:pPr>
            <a:endParaRPr lang="cs-CZ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8230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78098"/>
          </a:xfrm>
        </p:spPr>
        <p:txBody>
          <a:bodyPr>
            <a:noAutofit/>
          </a:bodyPr>
          <a:lstStyle/>
          <a:p>
            <a:br>
              <a:rPr lang="cs-CZ" sz="2400" cap="all" dirty="0"/>
            </a:b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</a:rPr>
              <a:t>Návrh novely zákona o sociálně-právní ochraně dětí  </a:t>
            </a:r>
            <a:br>
              <a:rPr lang="cs-CZ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2400" i="1" dirty="0">
                <a:solidFill>
                  <a:schemeClr val="accent1">
                    <a:lumMod val="50000"/>
                  </a:schemeClr>
                </a:solidFill>
              </a:rPr>
              <a:t>Rozpočtové dopady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42EA1760-7EC6-4301-9880-225A7F6531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958583"/>
              </p:ext>
            </p:extLst>
          </p:nvPr>
        </p:nvGraphicFramePr>
        <p:xfrm>
          <a:off x="1187624" y="1484784"/>
          <a:ext cx="7499176" cy="2972152"/>
        </p:xfrm>
        <a:graphic>
          <a:graphicData uri="http://schemas.openxmlformats.org/drawingml/2006/table">
            <a:tbl>
              <a:tblPr firstRow="1" firstCol="1" bandRow="1"/>
              <a:tblGrid>
                <a:gridCol w="4069788">
                  <a:extLst>
                    <a:ext uri="{9D8B030D-6E8A-4147-A177-3AD203B41FA5}">
                      <a16:colId xmlns:a16="http://schemas.microsoft.com/office/drawing/2014/main" val="2896704510"/>
                    </a:ext>
                  </a:extLst>
                </a:gridCol>
                <a:gridCol w="3429388">
                  <a:extLst>
                    <a:ext uri="{9D8B030D-6E8A-4147-A177-3AD203B41FA5}">
                      <a16:colId xmlns:a16="http://schemas.microsoft.com/office/drawing/2014/main" val="2789451750"/>
                    </a:ext>
                  </a:extLst>
                </a:gridCol>
              </a:tblGrid>
              <a:tr h="2236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Legislativní změna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Nároky na rozpočet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580142"/>
                  </a:ext>
                </a:extLst>
              </a:tr>
              <a:tr h="2826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Úprava výše odměny pěstouna + příspěvku při pěstounské péči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Úspora až 0,8 mld. Kč </a:t>
                      </a: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(zejm. na odvodech na SP a ZP)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813042"/>
                  </a:ext>
                </a:extLst>
              </a:tr>
              <a:tr h="2434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Úprava příspěvku při převzetí dítěte pro PPPD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Navýšení o cca  5 700 000 Kč/rok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918116"/>
                  </a:ext>
                </a:extLst>
              </a:tr>
              <a:tr h="51658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Nárok na příspěvek na úhradu potřeb při svěřenectví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08150" algn="l"/>
                        </a:tabLs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Navýšení o cca 157 000 000 Kč/rok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92155"/>
                  </a:ext>
                </a:extLst>
              </a:tr>
              <a:tr h="3021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Úprava st. příspěvku na výkon PP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Navýšení o cca 50 000 000 Kč/rok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950656"/>
                  </a:ext>
                </a:extLst>
              </a:tr>
              <a:tr h="2629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Úprava výše st. příspěvku pro ZDVOP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Navýšení max. o 30 000 000 Kč/rok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535848"/>
                  </a:ext>
                </a:extLst>
              </a:tr>
              <a:tr h="5935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Zaopatřovací příspěvky pro mladé dospělé odcházející z náhradní péče (rodinné, ústavní)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Navýšení cca o 14 400 000 Kč/rok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374356"/>
                  </a:ext>
                </a:extLst>
              </a:tr>
              <a:tr h="3833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Celkem 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Úspora cca 540 mil. Kč</a:t>
                      </a:r>
                      <a:endParaRPr lang="cs-CZ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936192"/>
                  </a:ext>
                </a:extLst>
              </a:tr>
            </a:tbl>
          </a:graphicData>
        </a:graphic>
      </p:graphicFrame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ovéPole 2"/>
          <p:cNvSpPr txBox="1"/>
          <p:nvPr/>
        </p:nvSpPr>
        <p:spPr>
          <a:xfrm>
            <a:off x="1043608" y="465313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Z hlediska státního rozpočtu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tvoří náklady na péči o děti v ústavní péči (dětské domovy pro děti do 3 let věku) 54 mil. Kč/měsíc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. Pokud by byly děti umístěné do ústavu ze sociálních důvodů navráceny do vlastních rodin s podporou sociálních služeb nebo umístěny do rodin náhradních,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došlo by k úspoře až 22 mil. Kč/měsíc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1589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592" y="1340768"/>
            <a:ext cx="7787208" cy="5256584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cs-CZ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 algn="ctr">
              <a:buNone/>
            </a:pPr>
            <a:endParaRPr lang="cs-CZ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 algn="ctr">
              <a:buNone/>
            </a:pPr>
            <a:endParaRPr lang="cs-CZ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 algn="ctr">
              <a:buNone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Děkujeme za pozornost </a:t>
            </a:r>
          </a:p>
          <a:p>
            <a:pPr marL="457200" lvl="1" indent="0" algn="ctr">
              <a:buNone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a </a:t>
            </a:r>
          </a:p>
          <a:p>
            <a:pPr marL="457200" lvl="1" indent="0" algn="ctr">
              <a:buNone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zájem pomoci ohroženým dětem!</a:t>
            </a:r>
          </a:p>
          <a:p>
            <a:pPr marL="457200" lvl="1" indent="0" algn="ctr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 algn="ctr">
              <a:buNone/>
            </a:pPr>
            <a:endParaRPr lang="cs-CZ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14" descr="pru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4918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4261</TotalTime>
  <Words>3430</Words>
  <Application>Microsoft Office PowerPoint</Application>
  <PresentationFormat>Předvádění na obrazovce (4:3)</PresentationFormat>
  <Paragraphs>322</Paragraphs>
  <Slides>16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Arial</vt:lpstr>
      <vt:lpstr>Calibri</vt:lpstr>
      <vt:lpstr>Roboto Medium</vt:lpstr>
      <vt:lpstr>Wingdings</vt:lpstr>
      <vt:lpstr>Motiv systému Office</vt:lpstr>
      <vt:lpstr> Novela zákona o sociálně-právní ochraně dětí   z. č. 359/1999 Sb., a souvisejících předpisů  Sněmovní tisk č. 911  Senátní tisk 145  </vt:lpstr>
      <vt:lpstr>Novela zákona o sociálně-právní ochraně dětí zákon č. 359/1999 Sb., senátní tisk č. 145</vt:lpstr>
      <vt:lpstr>Náhradní péče o děti Základní východiska</vt:lpstr>
      <vt:lpstr>Děti mimo rodinu Statistiky</vt:lpstr>
      <vt:lpstr>Náhradní rodinná péče Trocha čísel…</vt:lpstr>
      <vt:lpstr>Schéma podpory ohrožených dětí a rodin</vt:lpstr>
      <vt:lpstr>A1. DÁVKY PĚSTOUNSKÉ PÉČE  Návrh úpravy v novele zákona o sociálně-právní ochraně dětí</vt:lpstr>
      <vt:lpstr>A1. DÁVKY PĚSTOUNSKÉ PÉČE  Návrh úpravy v novele zákona o sociálně-právní ochraně dětí</vt:lpstr>
      <vt:lpstr>A1. DÁVKY PĚSTOUNSKÉ PÉČE  Návrh úpravy v novele zákona o sociálně-právní ochraně dětí</vt:lpstr>
      <vt:lpstr>A2. příspěvek na doprovázení PĚSTOUNSKÝCH rodin (spvpp) Návrh úpravy v novele zákona o sociálně-právní ochraně dětí </vt:lpstr>
      <vt:lpstr>B. PŘÍSPĚVEK NA Provoz ZDVOP Návrh úpravy v novele zákona o sociálně-právní ochraně dětí</vt:lpstr>
      <vt:lpstr>C. Omezení institucionální péče o nejmladší děti Návrh úpravy v novele zákona o sociálně-právní ochraně dětí</vt:lpstr>
      <vt:lpstr>C. Omezení institucionální péče o nejmladší děti Návrh úpravy v novele zákona o sociálně-právní ochraně dětí</vt:lpstr>
      <vt:lpstr>C. zaopatřovací příspěvek Návrh úpravy v novele zákona o sociálně-právní ochraně dětí</vt:lpstr>
      <vt:lpstr> Návrh novely zákona o sociálně-právní ochraně dětí   Rozpočtové dopady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zákona o sociálně-právní ochraně dětí</dc:title>
  <dc:creator>LenovoX230</dc:creator>
  <cp:lastModifiedBy>Štěpánková Štýbrová Martina Mgr.</cp:lastModifiedBy>
  <cp:revision>237</cp:revision>
  <dcterms:created xsi:type="dcterms:W3CDTF">2020-11-15T22:20:52Z</dcterms:created>
  <dcterms:modified xsi:type="dcterms:W3CDTF">2021-08-31T08:11:57Z</dcterms:modified>
</cp:coreProperties>
</file>